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</p:sldMasterIdLst>
  <p:sldIdLst>
    <p:sldId id="256" r:id="rId3"/>
    <p:sldId id="257" r:id="rId4"/>
    <p:sldId id="258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3" r:id="rId14"/>
    <p:sldId id="364" r:id="rId15"/>
    <p:sldId id="365" r:id="rId16"/>
    <p:sldId id="366" r:id="rId17"/>
    <p:sldId id="367" r:id="rId18"/>
    <p:sldId id="368" r:id="rId19"/>
    <p:sldId id="370" r:id="rId20"/>
    <p:sldId id="371" r:id="rId21"/>
    <p:sldId id="372" r:id="rId22"/>
    <p:sldId id="373" r:id="rId23"/>
    <p:sldId id="378" r:id="rId24"/>
    <p:sldId id="379" r:id="rId25"/>
    <p:sldId id="380" r:id="rId26"/>
    <p:sldId id="374" r:id="rId27"/>
    <p:sldId id="375" r:id="rId28"/>
    <p:sldId id="376" r:id="rId29"/>
    <p:sldId id="377" r:id="rId30"/>
    <p:sldId id="382" r:id="rId31"/>
    <p:sldId id="383" r:id="rId32"/>
    <p:sldId id="384" r:id="rId33"/>
    <p:sldId id="385" r:id="rId34"/>
    <p:sldId id="386" r:id="rId35"/>
    <p:sldId id="381" r:id="rId36"/>
    <p:sldId id="387" r:id="rId37"/>
    <p:sldId id="388" r:id="rId38"/>
    <p:sldId id="389" r:id="rId39"/>
    <p:sldId id="391" r:id="rId40"/>
    <p:sldId id="393" r:id="rId41"/>
    <p:sldId id="394" r:id="rId42"/>
    <p:sldId id="392" r:id="rId43"/>
    <p:sldId id="395" r:id="rId44"/>
    <p:sldId id="396" r:id="rId45"/>
    <p:sldId id="397" r:id="rId46"/>
    <p:sldId id="398" r:id="rId47"/>
    <p:sldId id="399" r:id="rId48"/>
    <p:sldId id="400" r:id="rId49"/>
    <p:sldId id="401" r:id="rId50"/>
    <p:sldId id="402" r:id="rId51"/>
    <p:sldId id="408" r:id="rId52"/>
    <p:sldId id="409" r:id="rId53"/>
    <p:sldId id="403" r:id="rId54"/>
    <p:sldId id="404" r:id="rId55"/>
    <p:sldId id="405" r:id="rId56"/>
    <p:sldId id="406" r:id="rId57"/>
    <p:sldId id="369" r:id="rId58"/>
    <p:sldId id="410" r:id="rId59"/>
    <p:sldId id="411" r:id="rId60"/>
    <p:sldId id="412" r:id="rId61"/>
    <p:sldId id="413" r:id="rId62"/>
    <p:sldId id="414" r:id="rId63"/>
    <p:sldId id="415" r:id="rId64"/>
    <p:sldId id="416" r:id="rId65"/>
    <p:sldId id="417" r:id="rId66"/>
    <p:sldId id="418" r:id="rId67"/>
    <p:sldId id="419" r:id="rId68"/>
    <p:sldId id="421" r:id="rId69"/>
    <p:sldId id="422" r:id="rId70"/>
    <p:sldId id="423" r:id="rId71"/>
    <p:sldId id="424" r:id="rId72"/>
    <p:sldId id="425" r:id="rId73"/>
    <p:sldId id="420" r:id="rId74"/>
    <p:sldId id="426" r:id="rId75"/>
    <p:sldId id="262" r:id="rId76"/>
    <p:sldId id="265" r:id="rId77"/>
    <p:sldId id="266" r:id="rId78"/>
    <p:sldId id="267" r:id="rId79"/>
    <p:sldId id="268" r:id="rId80"/>
    <p:sldId id="269" r:id="rId81"/>
    <p:sldId id="270" r:id="rId82"/>
    <p:sldId id="271" r:id="rId83"/>
    <p:sldId id="272" r:id="rId84"/>
    <p:sldId id="273" r:id="rId85"/>
    <p:sldId id="274" r:id="rId86"/>
    <p:sldId id="275" r:id="rId87"/>
    <p:sldId id="276" r:id="rId88"/>
    <p:sldId id="277" r:id="rId89"/>
    <p:sldId id="278" r:id="rId90"/>
    <p:sldId id="279" r:id="rId91"/>
    <p:sldId id="280" r:id="rId92"/>
    <p:sldId id="281" r:id="rId93"/>
    <p:sldId id="282" r:id="rId94"/>
    <p:sldId id="427" r:id="rId95"/>
    <p:sldId id="428" r:id="rId96"/>
    <p:sldId id="429" r:id="rId97"/>
    <p:sldId id="430" r:id="rId98"/>
    <p:sldId id="431" r:id="rId99"/>
    <p:sldId id="432" r:id="rId100"/>
    <p:sldId id="433" r:id="rId101"/>
    <p:sldId id="434" r:id="rId102"/>
    <p:sldId id="435" r:id="rId103"/>
    <p:sldId id="436" r:id="rId104"/>
    <p:sldId id="438" r:id="rId105"/>
    <p:sldId id="440" r:id="rId106"/>
    <p:sldId id="439" r:id="rId107"/>
    <p:sldId id="441" r:id="rId108"/>
    <p:sldId id="443" r:id="rId109"/>
    <p:sldId id="442" r:id="rId110"/>
    <p:sldId id="444" r:id="rId111"/>
    <p:sldId id="445" r:id="rId112"/>
    <p:sldId id="446" r:id="rId113"/>
    <p:sldId id="447" r:id="rId114"/>
    <p:sldId id="448" r:id="rId115"/>
    <p:sldId id="449" r:id="rId116"/>
    <p:sldId id="450" r:id="rId117"/>
    <p:sldId id="454" r:id="rId118"/>
    <p:sldId id="456" r:id="rId119"/>
    <p:sldId id="457" r:id="rId120"/>
    <p:sldId id="458" r:id="rId121"/>
    <p:sldId id="459" r:id="rId122"/>
    <p:sldId id="455" r:id="rId123"/>
    <p:sldId id="460" r:id="rId124"/>
    <p:sldId id="463" r:id="rId125"/>
    <p:sldId id="464" r:id="rId126"/>
    <p:sldId id="465" r:id="rId127"/>
    <p:sldId id="462" r:id="rId128"/>
    <p:sldId id="467" r:id="rId129"/>
    <p:sldId id="468" r:id="rId130"/>
    <p:sldId id="469" r:id="rId131"/>
    <p:sldId id="470" r:id="rId132"/>
    <p:sldId id="472" r:id="rId133"/>
    <p:sldId id="474" r:id="rId134"/>
    <p:sldId id="473" r:id="rId135"/>
    <p:sldId id="353" r:id="rId136"/>
  </p:sldIdLst>
  <p:sldSz cx="9144000" cy="6858000" type="screen4x3"/>
  <p:notesSz cx="9144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1129" y="2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viewProps" Target="viewProps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28" Type="http://schemas.openxmlformats.org/officeDocument/2006/relationships/slide" Target="slides/slide126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134" Type="http://schemas.openxmlformats.org/officeDocument/2006/relationships/slide" Target="slides/slide132.xml"/><Relationship Id="rId139" Type="http://schemas.openxmlformats.org/officeDocument/2006/relationships/theme" Target="theme/theme1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slide" Target="slides/slide122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35" Type="http://schemas.openxmlformats.org/officeDocument/2006/relationships/slide" Target="slides/slide133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19610" y="713232"/>
            <a:ext cx="4015740" cy="4673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  <p:extLst>
      <p:ext uri="{BB962C8B-B14F-4D97-AF65-F5344CB8AC3E}">
        <p14:creationId xmlns:p14="http://schemas.microsoft.com/office/powerpoint/2010/main" val="1038585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19595" y="713232"/>
            <a:ext cx="3767469" cy="4673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  <p:extLst>
      <p:ext uri="{BB962C8B-B14F-4D97-AF65-F5344CB8AC3E}">
        <p14:creationId xmlns:p14="http://schemas.microsoft.com/office/powerpoint/2010/main" val="2012131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  <p:extLst>
      <p:ext uri="{BB962C8B-B14F-4D97-AF65-F5344CB8AC3E}">
        <p14:creationId xmlns:p14="http://schemas.microsoft.com/office/powerpoint/2010/main" val="3572268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  <p:extLst>
      <p:ext uri="{BB962C8B-B14F-4D97-AF65-F5344CB8AC3E}">
        <p14:creationId xmlns:p14="http://schemas.microsoft.com/office/powerpoint/2010/main" val="3889257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  <p:extLst>
      <p:ext uri="{BB962C8B-B14F-4D97-AF65-F5344CB8AC3E}">
        <p14:creationId xmlns:p14="http://schemas.microsoft.com/office/powerpoint/2010/main" val="1792825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88" y="0"/>
            <a:ext cx="5027930" cy="454025"/>
          </a:xfrm>
          <a:custGeom>
            <a:avLst/>
            <a:gdLst/>
            <a:ahLst/>
            <a:cxnLst/>
            <a:rect l="l" t="t" r="r" b="b"/>
            <a:pathLst>
              <a:path w="5027930" h="454025">
                <a:moveTo>
                  <a:pt x="5027591" y="0"/>
                </a:moveTo>
                <a:lnTo>
                  <a:pt x="0" y="0"/>
                </a:lnTo>
                <a:lnTo>
                  <a:pt x="0" y="454025"/>
                </a:lnTo>
                <a:lnTo>
                  <a:pt x="4570413" y="454025"/>
                </a:lnTo>
                <a:lnTo>
                  <a:pt x="5027591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2001" y="6397624"/>
            <a:ext cx="4570730" cy="457200"/>
          </a:xfrm>
          <a:custGeom>
            <a:avLst/>
            <a:gdLst/>
            <a:ahLst/>
            <a:cxnLst/>
            <a:rect l="l" t="t" r="r" b="b"/>
            <a:pathLst>
              <a:path w="4570730" h="457200">
                <a:moveTo>
                  <a:pt x="4570412" y="0"/>
                </a:moveTo>
                <a:lnTo>
                  <a:pt x="460375" y="0"/>
                </a:lnTo>
                <a:lnTo>
                  <a:pt x="0" y="457199"/>
                </a:lnTo>
                <a:lnTo>
                  <a:pt x="4570412" y="457199"/>
                </a:lnTo>
                <a:lnTo>
                  <a:pt x="4570412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399337" y="365125"/>
            <a:ext cx="1374775" cy="48577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6522" y="490727"/>
            <a:ext cx="8314055" cy="9580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19610" y="1903984"/>
            <a:ext cx="7660640" cy="25615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2269" y="6556594"/>
            <a:ext cx="3729354" cy="1676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88" y="0"/>
            <a:ext cx="5027930" cy="454025"/>
          </a:xfrm>
          <a:custGeom>
            <a:avLst/>
            <a:gdLst/>
            <a:ahLst/>
            <a:cxnLst/>
            <a:rect l="l" t="t" r="r" b="b"/>
            <a:pathLst>
              <a:path w="5027930" h="454025">
                <a:moveTo>
                  <a:pt x="5027591" y="0"/>
                </a:moveTo>
                <a:lnTo>
                  <a:pt x="0" y="0"/>
                </a:lnTo>
                <a:lnTo>
                  <a:pt x="0" y="454025"/>
                </a:lnTo>
                <a:lnTo>
                  <a:pt x="4570413" y="454025"/>
                </a:lnTo>
                <a:lnTo>
                  <a:pt x="5027591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2001" y="6397624"/>
            <a:ext cx="4570730" cy="457200"/>
          </a:xfrm>
          <a:custGeom>
            <a:avLst/>
            <a:gdLst/>
            <a:ahLst/>
            <a:cxnLst/>
            <a:rect l="l" t="t" r="r" b="b"/>
            <a:pathLst>
              <a:path w="4570730" h="457200">
                <a:moveTo>
                  <a:pt x="4570412" y="0"/>
                </a:moveTo>
                <a:lnTo>
                  <a:pt x="460375" y="0"/>
                </a:lnTo>
                <a:lnTo>
                  <a:pt x="0" y="457199"/>
                </a:lnTo>
                <a:lnTo>
                  <a:pt x="4570412" y="457199"/>
                </a:lnTo>
                <a:lnTo>
                  <a:pt x="4570412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399337" y="365125"/>
            <a:ext cx="1374775" cy="48577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9610" y="713232"/>
            <a:ext cx="6553200" cy="4673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8454" y="1392428"/>
            <a:ext cx="8127091" cy="39973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2269" y="6556594"/>
            <a:ext cx="3729354" cy="1676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  <p:extLst>
      <p:ext uri="{BB962C8B-B14F-4D97-AF65-F5344CB8AC3E}">
        <p14:creationId xmlns:p14="http://schemas.microsoft.com/office/powerpoint/2010/main" val="4236886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drive.google.com/file/d/1PENORIfU5VzBRDjA_qpHpmfvQ42nl7rb/view" TargetMode="External"/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PENORIfU5VzBRDjA_qpHpmfvQ42nl7rb/view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4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4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4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69302" y="0"/>
            <a:ext cx="4099560" cy="2471420"/>
          </a:xfrm>
          <a:custGeom>
            <a:avLst/>
            <a:gdLst/>
            <a:ahLst/>
            <a:cxnLst/>
            <a:rect l="l" t="t" r="r" b="b"/>
            <a:pathLst>
              <a:path w="4099559" h="2471420">
                <a:moveTo>
                  <a:pt x="0" y="2471178"/>
                </a:moveTo>
                <a:lnTo>
                  <a:pt x="4099387" y="2471178"/>
                </a:lnTo>
                <a:lnTo>
                  <a:pt x="4099387" y="0"/>
                </a:lnTo>
                <a:lnTo>
                  <a:pt x="0" y="0"/>
                </a:lnTo>
                <a:lnTo>
                  <a:pt x="0" y="2471178"/>
                </a:lnTo>
                <a:close/>
              </a:path>
            </a:pathLst>
          </a:custGeom>
          <a:solidFill>
            <a:srgbClr val="F2120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4" name="object 4"/>
            <p:cNvSpPr/>
            <p:nvPr/>
          </p:nvSpPr>
          <p:spPr>
            <a:xfrm>
              <a:off x="4569302" y="3427640"/>
              <a:ext cx="4575175" cy="3430904"/>
            </a:xfrm>
            <a:custGeom>
              <a:avLst/>
              <a:gdLst/>
              <a:ahLst/>
              <a:cxnLst/>
              <a:rect l="l" t="t" r="r" b="b"/>
              <a:pathLst>
                <a:path w="4575175" h="3430904">
                  <a:moveTo>
                    <a:pt x="4099388" y="0"/>
                  </a:moveTo>
                  <a:lnTo>
                    <a:pt x="0" y="0"/>
                  </a:lnTo>
                  <a:lnTo>
                    <a:pt x="475156" y="475437"/>
                  </a:lnTo>
                  <a:lnTo>
                    <a:pt x="475156" y="3430358"/>
                  </a:lnTo>
                  <a:lnTo>
                    <a:pt x="4574697" y="3430358"/>
                  </a:lnTo>
                  <a:lnTo>
                    <a:pt x="4574697" y="475424"/>
                  </a:lnTo>
                  <a:lnTo>
                    <a:pt x="4099388" y="0"/>
                  </a:lnTo>
                  <a:close/>
                </a:path>
              </a:pathLst>
            </a:custGeom>
            <a:solidFill>
              <a:srgbClr val="3D0F5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4569460" cy="3427729"/>
            </a:xfrm>
            <a:custGeom>
              <a:avLst/>
              <a:gdLst/>
              <a:ahLst/>
              <a:cxnLst/>
              <a:rect l="l" t="t" r="r" b="b"/>
              <a:pathLst>
                <a:path w="4569460" h="3427729">
                  <a:moveTo>
                    <a:pt x="4569010" y="0"/>
                  </a:moveTo>
                  <a:lnTo>
                    <a:pt x="0" y="0"/>
                  </a:lnTo>
                  <a:lnTo>
                    <a:pt x="0" y="3427641"/>
                  </a:lnTo>
                  <a:lnTo>
                    <a:pt x="4569010" y="3427641"/>
                  </a:lnTo>
                  <a:lnTo>
                    <a:pt x="4569010" y="0"/>
                  </a:lnTo>
                  <a:close/>
                </a:path>
              </a:pathLst>
            </a:custGeom>
            <a:solidFill>
              <a:srgbClr val="F4F1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427640"/>
              <a:ext cx="5044440" cy="3430904"/>
            </a:xfrm>
            <a:custGeom>
              <a:avLst/>
              <a:gdLst/>
              <a:ahLst/>
              <a:cxnLst/>
              <a:rect l="l" t="t" r="r" b="b"/>
              <a:pathLst>
                <a:path w="5044440" h="3430904">
                  <a:moveTo>
                    <a:pt x="4569010" y="0"/>
                  </a:moveTo>
                  <a:lnTo>
                    <a:pt x="0" y="0"/>
                  </a:lnTo>
                  <a:lnTo>
                    <a:pt x="475156" y="475437"/>
                  </a:lnTo>
                  <a:lnTo>
                    <a:pt x="475156" y="3430358"/>
                  </a:lnTo>
                  <a:lnTo>
                    <a:pt x="5044332" y="3430358"/>
                  </a:lnTo>
                  <a:lnTo>
                    <a:pt x="5044332" y="475424"/>
                  </a:lnTo>
                  <a:lnTo>
                    <a:pt x="4569010" y="0"/>
                  </a:lnTo>
                  <a:close/>
                </a:path>
              </a:pathLst>
            </a:custGeom>
            <a:solidFill>
              <a:srgbClr val="E8E3D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01257" y="6092825"/>
              <a:ext cx="1374019" cy="484187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77370" y="2484627"/>
            <a:ext cx="417830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dirty="0"/>
              <a:t>Applied</a:t>
            </a:r>
            <a:r>
              <a:rPr sz="3400" spc="-15" dirty="0"/>
              <a:t> </a:t>
            </a:r>
            <a:r>
              <a:rPr sz="3400" dirty="0"/>
              <a:t>Data</a:t>
            </a:r>
            <a:r>
              <a:rPr sz="3400" spc="-15" dirty="0"/>
              <a:t> </a:t>
            </a:r>
            <a:r>
              <a:rPr sz="3400" spc="-10" dirty="0"/>
              <a:t>Mining</a:t>
            </a:r>
            <a:endParaRPr sz="3400"/>
          </a:p>
        </p:txBody>
      </p:sp>
      <p:sp>
        <p:nvSpPr>
          <p:cNvPr id="9" name="object 9"/>
          <p:cNvSpPr txBox="1"/>
          <p:nvPr/>
        </p:nvSpPr>
        <p:spPr>
          <a:xfrm>
            <a:off x="951864" y="4290060"/>
            <a:ext cx="89598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3D3935"/>
                </a:solidFill>
                <a:latin typeface="Arial"/>
                <a:cs typeface="Arial"/>
              </a:rPr>
              <a:t>Week</a:t>
            </a:r>
            <a:r>
              <a:rPr sz="2000" b="1" spc="-7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2000" b="1" spc="-50" dirty="0">
                <a:solidFill>
                  <a:srgbClr val="3D3935"/>
                </a:solidFill>
                <a:latin typeface="Arial"/>
                <a:cs typeface="Arial"/>
              </a:rPr>
              <a:t>3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1864" y="5213191"/>
            <a:ext cx="2248536" cy="665567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70"/>
              </a:spcBef>
            </a:pPr>
            <a:r>
              <a:rPr lang="en-US" sz="1500" b="1" dirty="0">
                <a:solidFill>
                  <a:srgbClr val="3D3935"/>
                </a:solidFill>
                <a:latin typeface="Arial"/>
                <a:cs typeface="Arial"/>
              </a:rPr>
              <a:t>Dr. Farshid Keivanian</a:t>
            </a:r>
            <a:endParaRPr sz="15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15"/>
              </a:spcBef>
            </a:pPr>
            <a:r>
              <a:rPr sz="1600" dirty="0">
                <a:solidFill>
                  <a:srgbClr val="3D3935"/>
                </a:solidFill>
                <a:latin typeface="Arial"/>
                <a:cs typeface="Arial"/>
              </a:rPr>
              <a:t>Semester</a:t>
            </a:r>
            <a:r>
              <a:rPr sz="16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D3935"/>
                </a:solidFill>
                <a:latin typeface="Arial"/>
                <a:cs typeface="Arial"/>
              </a:rPr>
              <a:t>1,</a:t>
            </a:r>
            <a:r>
              <a:rPr sz="1600" spc="-6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600" spc="-20" dirty="0">
                <a:solidFill>
                  <a:srgbClr val="3D3935"/>
                </a:solidFill>
                <a:latin typeface="Arial"/>
                <a:cs typeface="Arial"/>
              </a:rPr>
              <a:t>202</a:t>
            </a:r>
            <a:r>
              <a:rPr lang="en-US" sz="1600" spc="-20" dirty="0">
                <a:solidFill>
                  <a:srgbClr val="3D3935"/>
                </a:solidFill>
                <a:latin typeface="Arial"/>
                <a:cs typeface="Arial"/>
              </a:rPr>
              <a:t>5</a:t>
            </a:r>
            <a:endParaRPr sz="1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AD0E95-DF04-EFD2-1718-DC8C069BB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9ADA77B1-CA73-5CFA-9828-16B5FD378C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48" y="657130"/>
            <a:ext cx="9160823" cy="58424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How to Use Correlation in Real-World Analysis?</a:t>
            </a:r>
          </a:p>
          <a:p>
            <a:pPr marL="722313" indent="-5461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>
                <a:latin typeface="+mj-lt"/>
              </a:rPr>
              <a:t>Understand relationships</a:t>
            </a:r>
            <a:r>
              <a:rPr lang="en-US" sz="2800" dirty="0">
                <a:latin typeface="+mj-lt"/>
              </a:rPr>
              <a:t> between variables in business, climate, and technology.</a:t>
            </a:r>
          </a:p>
          <a:p>
            <a:pPr marL="722313" indent="-5461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>
                <a:latin typeface="+mj-lt"/>
              </a:rPr>
              <a:t>Predict trends</a:t>
            </a:r>
            <a:r>
              <a:rPr lang="en-US" sz="2800" dirty="0">
                <a:latin typeface="+mj-lt"/>
              </a:rPr>
              <a:t> (e.g., high petrol prices leading to increased public transport use).</a:t>
            </a:r>
          </a:p>
          <a:p>
            <a:pPr marL="722313" indent="-5461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>
                <a:latin typeface="+mj-lt"/>
              </a:rPr>
              <a:t>Avoid incorrect assumptions</a:t>
            </a:r>
            <a:r>
              <a:rPr lang="en-US" sz="2800" dirty="0">
                <a:latin typeface="+mj-lt"/>
              </a:rPr>
              <a:t>—correlation </a:t>
            </a:r>
            <a:r>
              <a:rPr lang="en-US" sz="2800" b="1" dirty="0">
                <a:latin typeface="+mj-lt"/>
              </a:rPr>
              <a:t>does not imply causation</a:t>
            </a:r>
            <a:r>
              <a:rPr lang="en-US" sz="28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Key Takeaway:</a:t>
            </a:r>
            <a:r>
              <a:rPr lang="en-US" sz="2800" dirty="0">
                <a:latin typeface="+mj-lt"/>
              </a:rPr>
              <a:t> Correlation helps </a:t>
            </a:r>
            <a:r>
              <a:rPr lang="en-US" sz="2800" b="1" dirty="0">
                <a:latin typeface="+mj-lt"/>
              </a:rPr>
              <a:t>identify relationships in data</a:t>
            </a:r>
            <a:r>
              <a:rPr lang="en-US" sz="2800" dirty="0">
                <a:latin typeface="+mj-lt"/>
              </a:rPr>
              <a:t>, but it is </a:t>
            </a:r>
            <a:r>
              <a:rPr lang="en-US" sz="2800" b="1" dirty="0">
                <a:latin typeface="+mj-lt"/>
              </a:rPr>
              <a:t>not proof of cause and effect!</a:t>
            </a:r>
            <a:endParaRPr lang="en-US" sz="2800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E5A2F636-9554-EAD7-D8A6-F4347F7B635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82D64854-A854-D915-0466-A02C0CC476FE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6B152B-197D-53D8-7195-BABA26D4DEA3}"/>
              </a:ext>
            </a:extLst>
          </p:cNvPr>
          <p:cNvSpPr txBox="1"/>
          <p:nvPr/>
        </p:nvSpPr>
        <p:spPr>
          <a:xfrm>
            <a:off x="0" y="0"/>
            <a:ext cx="42814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Correlation Analysis</a:t>
            </a:r>
          </a:p>
        </p:txBody>
      </p:sp>
    </p:spTree>
    <p:extLst>
      <p:ext uri="{BB962C8B-B14F-4D97-AF65-F5344CB8AC3E}">
        <p14:creationId xmlns:p14="http://schemas.microsoft.com/office/powerpoint/2010/main" val="49559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53C0D-6519-0C53-5763-1CD9856BF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1E4AE0C0-A751-8A26-7E87-A53260E9128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100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9AE1B8C-743C-9764-FA47-B367FF90A1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871" y="-116034"/>
            <a:ext cx="7123471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Understanding Frequency Patterns in Data Mining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16802B1-FC03-A3DE-798E-ABE18DCAF6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91962"/>
            <a:ext cx="9144000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Why Do These Metrics Matter?</a:t>
            </a:r>
          </a:p>
          <a:p>
            <a:pPr marL="7223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Higher Support</a:t>
            </a:r>
            <a:r>
              <a:rPr lang="en-US" sz="2800" dirty="0">
                <a:latin typeface="+mj-lt"/>
              </a:rPr>
              <a:t> = A pattern appears </a:t>
            </a:r>
            <a:r>
              <a:rPr lang="en-US" sz="2800" b="1" dirty="0">
                <a:latin typeface="+mj-lt"/>
              </a:rPr>
              <a:t>frequently</a:t>
            </a:r>
            <a:r>
              <a:rPr lang="en-US" sz="2800" dirty="0">
                <a:latin typeface="+mj-lt"/>
              </a:rPr>
              <a:t>, making it valuable.</a:t>
            </a:r>
          </a:p>
          <a:p>
            <a:pPr marL="7223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Higher Confidence</a:t>
            </a:r>
            <a:r>
              <a:rPr lang="en-US" sz="2800" dirty="0">
                <a:latin typeface="+mj-lt"/>
              </a:rPr>
              <a:t> = A rule is </a:t>
            </a:r>
            <a:r>
              <a:rPr lang="en-US" sz="2800" b="1" dirty="0">
                <a:latin typeface="+mj-lt"/>
              </a:rPr>
              <a:t>reliable</a:t>
            </a:r>
            <a:r>
              <a:rPr lang="en-US" sz="2800" dirty="0">
                <a:latin typeface="+mj-lt"/>
              </a:rPr>
              <a:t> for predicting future behavior.</a:t>
            </a:r>
          </a:p>
          <a:p>
            <a:pPr marL="7223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Used in </a:t>
            </a:r>
            <a:r>
              <a:rPr lang="en-US" sz="2800" b="1" dirty="0">
                <a:latin typeface="+mj-lt"/>
              </a:rPr>
              <a:t>marketing, recommendation systems</a:t>
            </a:r>
            <a:r>
              <a:rPr lang="en-US" sz="2800" dirty="0">
                <a:latin typeface="+mj-lt"/>
              </a:rPr>
              <a:t>, and </a:t>
            </a:r>
            <a:r>
              <a:rPr lang="en-US" sz="2800" b="1" dirty="0">
                <a:latin typeface="+mj-lt"/>
              </a:rPr>
              <a:t>business decisions</a:t>
            </a:r>
            <a:r>
              <a:rPr lang="en-US" sz="28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1067370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160BF-BFEC-2E6A-65E2-99D456331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30A8984B-F5D5-37A9-2B90-CD0D03043A7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101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A73D471-FEAD-6699-B110-015BB4D943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871" y="-116034"/>
            <a:ext cx="7123471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Understanding Frequency Patterns in Data Mining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BE2EB2A-25EB-A0E2-887E-DBCF07A392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91962"/>
            <a:ext cx="9144000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Real-World Example (Australia)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Woolworths studies purchases and finds: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If a customer buys Vegemite, they also buy bread 80% of the time</a:t>
            </a:r>
            <a:r>
              <a:rPr lang="en-US" sz="2800" dirty="0">
                <a:latin typeface="+mj-lt"/>
              </a:rPr>
              <a:t> (High Confidence).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But only 10% of total transactions include both</a:t>
            </a:r>
            <a:r>
              <a:rPr lang="en-US" sz="2800" dirty="0">
                <a:latin typeface="+mj-lt"/>
              </a:rPr>
              <a:t> (Low Support).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Woolworths can </a:t>
            </a:r>
            <a:r>
              <a:rPr lang="en-US" sz="2800" b="1" dirty="0">
                <a:latin typeface="+mj-lt"/>
              </a:rPr>
              <a:t>offer a combo deal</a:t>
            </a:r>
            <a:r>
              <a:rPr lang="en-US" sz="2800" dirty="0">
                <a:latin typeface="+mj-lt"/>
              </a:rPr>
              <a:t> to increase sales.</a:t>
            </a:r>
          </a:p>
        </p:txBody>
      </p:sp>
    </p:spTree>
    <p:extLst>
      <p:ext uri="{BB962C8B-B14F-4D97-AF65-F5344CB8AC3E}">
        <p14:creationId xmlns:p14="http://schemas.microsoft.com/office/powerpoint/2010/main" val="126606733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E81F5F-1BF8-9757-C78E-6F5599FCC7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5C76B912-04FD-F54E-1977-FFADBE13493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102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CEABF5B-0906-3142-96B9-D540693033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871" y="-116034"/>
            <a:ext cx="7123471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Understanding Frequency Patterns in Data Mining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E66DB77-D5D4-A0D1-284E-339626EC60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464488"/>
            <a:ext cx="9144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Research Discussion Question: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Can you think of another example where </a:t>
            </a:r>
            <a:r>
              <a:rPr lang="en-US" sz="2800" b="1" dirty="0">
                <a:latin typeface="+mj-lt"/>
              </a:rPr>
              <a:t>support</a:t>
            </a:r>
            <a:r>
              <a:rPr lang="en-US" sz="2800" dirty="0">
                <a:latin typeface="+mj-lt"/>
              </a:rPr>
              <a:t> is low, but </a:t>
            </a:r>
            <a:r>
              <a:rPr lang="en-US" sz="2800" b="1" dirty="0">
                <a:latin typeface="+mj-lt"/>
              </a:rPr>
              <a:t>confidence</a:t>
            </a:r>
            <a:r>
              <a:rPr lang="en-US" sz="2800" dirty="0">
                <a:latin typeface="+mj-lt"/>
              </a:rPr>
              <a:t> is high? How can businesses use this?</a:t>
            </a:r>
          </a:p>
        </p:txBody>
      </p:sp>
    </p:spTree>
    <p:extLst>
      <p:ext uri="{BB962C8B-B14F-4D97-AF65-F5344CB8AC3E}">
        <p14:creationId xmlns:p14="http://schemas.microsoft.com/office/powerpoint/2010/main" val="118109096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84DAB-69A3-397E-BFD6-13286AE76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08725B85-3409-A9B7-65AA-4648DDF5E2E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103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1421D7B-A1A0-1775-13AD-9EDFF1B4D0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123471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Rapid-Miner Problem-Solving Question: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76D991C-68EB-1F98-CCDF-CF9971BB95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6250"/>
            <a:ext cx="9144000" cy="584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Scenario: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You are a data analyst studying community engagement in different organizations. Your goal is to find patterns and associations between different types of memberships (e.g., family, hobbies, social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 clubs, political groups,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 etc.).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Using </a:t>
            </a:r>
            <a:r>
              <a:rPr lang="en-US" sz="2800" b="1" dirty="0">
                <a:latin typeface="+mj-lt"/>
              </a:rPr>
              <a:t>association rule mining</a:t>
            </a:r>
            <a:r>
              <a:rPr lang="en-US" sz="2800" dirty="0">
                <a:latin typeface="+mj-lt"/>
              </a:rPr>
              <a:t>, analyze the dataset and answer the following: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375155-FDD6-28B2-CF8F-E0073DD444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6666" b="45556"/>
          <a:stretch/>
        </p:blipFill>
        <p:spPr>
          <a:xfrm>
            <a:off x="3886200" y="3047451"/>
            <a:ext cx="4693102" cy="2269362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952D370-0C9D-E55E-F4E4-2CF6987F7A2C}"/>
              </a:ext>
            </a:extLst>
          </p:cNvPr>
          <p:cNvSpPr/>
          <p:nvPr/>
        </p:nvSpPr>
        <p:spPr>
          <a:xfrm>
            <a:off x="6324600" y="4834053"/>
            <a:ext cx="1219200" cy="2286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965008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C3480F-1D84-B3F9-B6A6-DF0264586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EBAE1BE1-0D53-3FF1-99EB-132250E092F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104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C0810CA-6149-18C5-ADDB-600612BB28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717" y="0"/>
            <a:ext cx="7123471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Rapid-Miner Problem-Solving Question: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2E4FA08-4A33-2197-CCF3-6EDB449891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7" y="1800413"/>
            <a:ext cx="9144000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Which types of organizations frequently appear together?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What is the most confident association rule in the dataset?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Identify any </a:t>
            </a:r>
            <a:r>
              <a:rPr lang="en-US" sz="2800" b="1" dirty="0">
                <a:latin typeface="+mj-lt"/>
              </a:rPr>
              <a:t>outliers</a:t>
            </a:r>
            <a:r>
              <a:rPr lang="en-US" sz="2800" dirty="0">
                <a:latin typeface="+mj-lt"/>
              </a:rPr>
              <a:t> using standard deviation and explain their potential impact.</a:t>
            </a:r>
          </a:p>
        </p:txBody>
      </p:sp>
    </p:spTree>
    <p:extLst>
      <p:ext uri="{BB962C8B-B14F-4D97-AF65-F5344CB8AC3E}">
        <p14:creationId xmlns:p14="http://schemas.microsoft.com/office/powerpoint/2010/main" val="228805284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AFE8A-DE9F-B914-DBFD-C42D98CB6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4558281A-15E3-2544-CB2F-314CF9BDFB16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105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9A8473F-5176-F717-7C50-225A6B1129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2351"/>
            <a:ext cx="7123471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Rapid-Miner Problem-Solving Question: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2" name="object 3">
            <a:extLst>
              <a:ext uri="{FF2B5EF4-FFF2-40B4-BE49-F238E27FC236}">
                <a16:creationId xmlns:a16="http://schemas.microsoft.com/office/drawing/2014/main" id="{18E923CE-28BC-57DA-DF29-D5324603E68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8046" y="1713100"/>
            <a:ext cx="8787907" cy="343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37654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A49401-9452-D093-C614-2CBDC0B4E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3F4BC6-692F-86D0-2781-CA16B38E8480}"/>
              </a:ext>
            </a:extLst>
          </p:cNvPr>
          <p:cNvSpPr txBox="1"/>
          <p:nvPr/>
        </p:nvSpPr>
        <p:spPr>
          <a:xfrm>
            <a:off x="-7374" y="528246"/>
            <a:ext cx="9144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1. Load the Dataset</a:t>
            </a: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Download the dataset from </a:t>
            </a:r>
            <a:r>
              <a:rPr lang="en-US" sz="2800" b="1" dirty="0">
                <a:latin typeface="+mj-lt"/>
                <a:hlinkClick r:id="rId2"/>
              </a:rPr>
              <a:t>this link</a:t>
            </a:r>
            <a:endParaRPr lang="en-US" sz="2800" dirty="0">
              <a:latin typeface="+mj-lt"/>
            </a:endParaRP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Save it to your local computer (you cannot directly import from a URL in RapidMiner)</a:t>
            </a: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Open </a:t>
            </a:r>
            <a:r>
              <a:rPr lang="en-US" sz="2800" b="1" dirty="0">
                <a:latin typeface="+mj-lt"/>
              </a:rPr>
              <a:t>RapidMiner Studio</a:t>
            </a:r>
            <a:endParaRPr lang="en-US" sz="2800" dirty="0">
              <a:latin typeface="+mj-lt"/>
            </a:endParaRP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</a:t>
            </a:r>
            <a:r>
              <a:rPr lang="en-US" sz="2800" b="1" dirty="0">
                <a:latin typeface="+mj-lt"/>
              </a:rPr>
              <a:t>Import Data</a:t>
            </a:r>
            <a:r>
              <a:rPr lang="en-US" sz="2800" dirty="0">
                <a:latin typeface="+mj-lt"/>
              </a:rPr>
              <a:t> and select the CSV file</a:t>
            </a: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 the </a:t>
            </a:r>
            <a:r>
              <a:rPr lang="en-US" sz="2800" b="1" dirty="0">
                <a:latin typeface="+mj-lt"/>
              </a:rPr>
              <a:t>Read CSV</a:t>
            </a:r>
            <a:r>
              <a:rPr lang="en-US" sz="2800" dirty="0">
                <a:latin typeface="+mj-lt"/>
              </a:rPr>
              <a:t> operator in a new process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BB625C9B-3DF3-965A-D57C-9A315209DC0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106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4B30E3-973A-F3D2-BBDD-438E3E2673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2500" b="76667"/>
          <a:stretch/>
        </p:blipFill>
        <p:spPr>
          <a:xfrm>
            <a:off x="5380233" y="5078081"/>
            <a:ext cx="3729354" cy="1779919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8F0F387-38C9-266A-4136-AB13CDB008FF}"/>
              </a:ext>
            </a:extLst>
          </p:cNvPr>
          <p:cNvSpPr/>
          <p:nvPr/>
        </p:nvSpPr>
        <p:spPr>
          <a:xfrm>
            <a:off x="5791200" y="6329754"/>
            <a:ext cx="2667000" cy="22684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816963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414FFC-E92A-5C41-7FD9-D4150116EE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1A3B46-728C-9CAC-E4E5-872F5C8824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67" t="2592" r="17500" b="72222"/>
          <a:stretch/>
        </p:blipFill>
        <p:spPr>
          <a:xfrm>
            <a:off x="3141406" y="5034354"/>
            <a:ext cx="6019800" cy="1295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815DB7-2EE2-EDCF-48B3-632A411AA13C}"/>
              </a:ext>
            </a:extLst>
          </p:cNvPr>
          <p:cNvSpPr txBox="1"/>
          <p:nvPr/>
        </p:nvSpPr>
        <p:spPr>
          <a:xfrm>
            <a:off x="-7374" y="528246"/>
            <a:ext cx="9144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1. Load the Dataset</a:t>
            </a: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Download the dataset from </a:t>
            </a:r>
            <a:r>
              <a:rPr lang="en-US" sz="2800" b="1" dirty="0">
                <a:latin typeface="+mj-lt"/>
                <a:hlinkClick r:id="rId3"/>
              </a:rPr>
              <a:t>this link</a:t>
            </a:r>
            <a:endParaRPr lang="en-US" sz="2800" dirty="0">
              <a:latin typeface="+mj-lt"/>
            </a:endParaRP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Save it to your local computer (you cannot directly import from a URL in RapidMiner)</a:t>
            </a: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Open </a:t>
            </a:r>
            <a:r>
              <a:rPr lang="en-US" sz="2800" b="1" dirty="0">
                <a:latin typeface="+mj-lt"/>
              </a:rPr>
              <a:t>RapidMiner Studio</a:t>
            </a:r>
            <a:endParaRPr lang="en-US" sz="2800" dirty="0">
              <a:latin typeface="+mj-lt"/>
            </a:endParaRP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</a:t>
            </a:r>
            <a:r>
              <a:rPr lang="en-US" sz="2800" b="1" dirty="0">
                <a:latin typeface="+mj-lt"/>
              </a:rPr>
              <a:t>Import Data</a:t>
            </a:r>
            <a:r>
              <a:rPr lang="en-US" sz="2800" dirty="0">
                <a:latin typeface="+mj-lt"/>
              </a:rPr>
              <a:t> and select the CSV file</a:t>
            </a: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Enter Path &amp; Use the </a:t>
            </a:r>
            <a:r>
              <a:rPr lang="en-US" sz="2800" b="1" dirty="0">
                <a:latin typeface="+mj-lt"/>
              </a:rPr>
              <a:t>Read CSV</a:t>
            </a:r>
            <a:r>
              <a:rPr lang="en-US" sz="2800" dirty="0">
                <a:latin typeface="+mj-lt"/>
              </a:rPr>
              <a:t> operator in a new process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AD3E33F-7CBC-8000-4C12-051E61BDDF4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107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6E6C0F-07E7-27BB-388E-BB61246FC44F}"/>
              </a:ext>
            </a:extLst>
          </p:cNvPr>
          <p:cNvSpPr/>
          <p:nvPr/>
        </p:nvSpPr>
        <p:spPr>
          <a:xfrm>
            <a:off x="4250533" y="6132174"/>
            <a:ext cx="2667000" cy="16764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2046244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28375D-66BA-E8E4-EC6C-2AD337D96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150DFC-1DE8-E33C-F186-42A87F0CC832}"/>
              </a:ext>
            </a:extLst>
          </p:cNvPr>
          <p:cNvSpPr txBox="1"/>
          <p:nvPr/>
        </p:nvSpPr>
        <p:spPr>
          <a:xfrm>
            <a:off x="0" y="0"/>
            <a:ext cx="9144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Configure: </a:t>
            </a:r>
          </a:p>
          <a:p>
            <a:pPr marL="903288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Column separator</a:t>
            </a:r>
            <a:r>
              <a:rPr lang="en-US" sz="2800" dirty="0">
                <a:latin typeface="+mj-lt"/>
              </a:rPr>
              <a:t>: Comma (,)</a:t>
            </a:r>
          </a:p>
          <a:p>
            <a:pPr marL="903288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Use first row as headers</a:t>
            </a:r>
            <a:r>
              <a:rPr lang="en-US" sz="2800" dirty="0">
                <a:latin typeface="+mj-lt"/>
              </a:rPr>
              <a:t>: Yes</a:t>
            </a:r>
          </a:p>
          <a:p>
            <a:pPr marL="903288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Data types</a:t>
            </a:r>
            <a:r>
              <a:rPr lang="en-US" sz="2800" dirty="0">
                <a:latin typeface="+mj-lt"/>
              </a:rPr>
              <a:t>: Ensure categorical variables are binominal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D8087941-B45B-FE88-FA00-22E9F3E73E1A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108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2A3042-A607-824A-3955-DE2B58AB3C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67" t="1111" r="16667" b="7037"/>
          <a:stretch/>
        </p:blipFill>
        <p:spPr>
          <a:xfrm>
            <a:off x="3834580" y="2743200"/>
            <a:ext cx="5309419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8058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4762C-69B2-001E-EE6A-AEDCAAF1A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E56241-5DB2-20D5-6A60-980B92D6BD8C}"/>
              </a:ext>
            </a:extLst>
          </p:cNvPr>
          <p:cNvSpPr txBox="1"/>
          <p:nvPr/>
        </p:nvSpPr>
        <p:spPr>
          <a:xfrm>
            <a:off x="0" y="0"/>
            <a:ext cx="9144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Where to Store?</a:t>
            </a: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Select Path and Name</a:t>
            </a:r>
          </a:p>
          <a:p>
            <a:pPr marL="7032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on Finish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73314CD1-9088-E2E0-E646-EEAF2371266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109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653191-E487-A078-4868-C2FD86E5D8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67" t="1111" r="16667" b="7037"/>
          <a:stretch/>
        </p:blipFill>
        <p:spPr>
          <a:xfrm>
            <a:off x="3044042" y="1311254"/>
            <a:ext cx="6096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50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7AAD60-3279-E1C7-BC4C-510623D45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BBE2F7C3-3ABE-882B-8557-9DEEE88C30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43635"/>
            <a:ext cx="9160823" cy="261084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Problem: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Use RapidMiner to analyze the correlation between </a:t>
            </a:r>
            <a:r>
              <a:rPr lang="en-US" sz="2800" b="1" dirty="0">
                <a:latin typeface="+mj-lt"/>
              </a:rPr>
              <a:t>household energy consumption</a:t>
            </a:r>
            <a:r>
              <a:rPr lang="en-US" sz="2800" dirty="0">
                <a:latin typeface="+mj-lt"/>
              </a:rPr>
              <a:t> and </a:t>
            </a:r>
            <a:r>
              <a:rPr lang="en-US" sz="2800" b="1" dirty="0">
                <a:latin typeface="+mj-lt"/>
              </a:rPr>
              <a:t>insulation quality</a:t>
            </a:r>
            <a:r>
              <a:rPr lang="en-US" sz="2800" dirty="0">
                <a:latin typeface="+mj-lt"/>
              </a:rPr>
              <a:t>. The Dataset is available on Canvas. You can Download it.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3D2DD419-E644-87A4-D4E6-6D74A236D73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16D01CB6-B02A-3FE1-F81C-55575D7291E7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7F0A3A-F332-2C05-BE10-6C13C6D42C58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02F881-DC50-E4F5-A235-52999BFE03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519" r="29166" b="29259"/>
          <a:stretch/>
        </p:blipFill>
        <p:spPr>
          <a:xfrm>
            <a:off x="2411681" y="3497949"/>
            <a:ext cx="6705600" cy="3313355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7B68EF9-B096-9774-1C81-91C126D52775}"/>
              </a:ext>
            </a:extLst>
          </p:cNvPr>
          <p:cNvSpPr/>
          <p:nvPr/>
        </p:nvSpPr>
        <p:spPr>
          <a:xfrm>
            <a:off x="4079670" y="6486437"/>
            <a:ext cx="2286000" cy="3048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549013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8DA7E-277D-4631-281F-134219BD8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66F4B4-EF8A-72FF-226C-6E451F97CB54}"/>
              </a:ext>
            </a:extLst>
          </p:cNvPr>
          <p:cNvSpPr txBox="1"/>
          <p:nvPr/>
        </p:nvSpPr>
        <p:spPr>
          <a:xfrm>
            <a:off x="10886" y="-21771"/>
            <a:ext cx="9144000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2. Show Basic Statistics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After importing, run the process to </a:t>
            </a:r>
            <a:r>
              <a:rPr lang="en-US" sz="2800" b="1" dirty="0">
                <a:latin typeface="+mj-lt"/>
              </a:rPr>
              <a:t>inspect the dataset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 the </a:t>
            </a:r>
            <a:r>
              <a:rPr lang="en-US" sz="2800" b="1" dirty="0">
                <a:latin typeface="+mj-lt"/>
              </a:rPr>
              <a:t>Statistics</a:t>
            </a:r>
            <a:r>
              <a:rPr lang="en-US" sz="2800" dirty="0">
                <a:latin typeface="+mj-lt"/>
              </a:rPr>
              <a:t> tab to check: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Minimum and Maximum Values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Mean and Standard Deviation</a:t>
            </a:r>
            <a:r>
              <a:rPr lang="en-US" sz="2800" dirty="0">
                <a:latin typeface="+mj-lt"/>
              </a:rPr>
              <a:t> for numerical attributes (e.g., Age, </a:t>
            </a:r>
            <a:r>
              <a:rPr lang="en-US" sz="2800" dirty="0" err="1">
                <a:latin typeface="+mj-lt"/>
              </a:rPr>
              <a:t>Elapsed_Time</a:t>
            </a:r>
            <a:r>
              <a:rPr lang="en-US" sz="2800" dirty="0">
                <a:latin typeface="+mj-lt"/>
              </a:rPr>
              <a:t>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Distribution of </a:t>
            </a:r>
            <a:br>
              <a:rPr lang="en-US" sz="2800" b="1" dirty="0">
                <a:latin typeface="+mj-lt"/>
              </a:rPr>
            </a:br>
            <a:r>
              <a:rPr lang="en-US" sz="2800" b="1" dirty="0">
                <a:latin typeface="+mj-lt"/>
              </a:rPr>
              <a:t>categories</a:t>
            </a:r>
            <a:r>
              <a:rPr lang="en-US" sz="2800" dirty="0">
                <a:latin typeface="+mj-lt"/>
              </a:rPr>
              <a:t>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(e.g., Gender,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Working status)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7EAB95C4-3039-4093-5183-20F04328352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110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292126-F189-8E68-C924-FA1B4340F3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00" t="12962" r="25000" b="16066"/>
          <a:stretch/>
        </p:blipFill>
        <p:spPr>
          <a:xfrm>
            <a:off x="4191000" y="3935109"/>
            <a:ext cx="4942114" cy="292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63452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84922D-041D-7073-5BDE-BF943507D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62A1291C-A676-D12A-7857-3F656F6384B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111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277559C-D1A3-C9ED-39ED-2B13168101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495429"/>
              </p:ext>
            </p:extLst>
          </p:nvPr>
        </p:nvGraphicFramePr>
        <p:xfrm>
          <a:off x="190500" y="4644044"/>
          <a:ext cx="8763000" cy="217932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56397614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91781303"/>
                    </a:ext>
                  </a:extLst>
                </a:gridCol>
                <a:gridCol w="1326357">
                  <a:extLst>
                    <a:ext uri="{9D8B030D-6E8A-4147-A177-3AD203B41FA5}">
                      <a16:colId xmlns:a16="http://schemas.microsoft.com/office/drawing/2014/main" val="3751367806"/>
                    </a:ext>
                  </a:extLst>
                </a:gridCol>
                <a:gridCol w="3017043">
                  <a:extLst>
                    <a:ext uri="{9D8B030D-6E8A-4147-A177-3AD203B41FA5}">
                      <a16:colId xmlns:a16="http://schemas.microsoft.com/office/drawing/2014/main" val="16247194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500"/>
                        <a:t>Attribute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Min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Max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Average (Mean)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60217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lang="en-US" sz="2500" b="1"/>
                        <a:t>Elapsed_Time</a:t>
                      </a:r>
                      <a:r>
                        <a:rPr lang="en-US" sz="2500"/>
                        <a:t> (survey completion time)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2.01 min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10.15 min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5.92 min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678177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2500" b="1" dirty="0"/>
                        <a:t>Age</a:t>
                      </a:r>
                      <a:r>
                        <a:rPr lang="en-US" sz="2500" dirty="0"/>
                        <a:t> (respondent’s age)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17 years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57 years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36.73 years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095627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7941E498-54CF-C402-2CB6-956661F84D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813" y="0"/>
            <a:ext cx="9161813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Key Findings from the Dataset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Numerical Attributes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Interpretation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676275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Some people finished the survey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very quickly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(2 min), while others took up to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10 min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676275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average 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around 36 years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meaning most respondents are middle-aged.</a:t>
            </a:r>
          </a:p>
        </p:txBody>
      </p:sp>
    </p:spTree>
    <p:extLst>
      <p:ext uri="{BB962C8B-B14F-4D97-AF65-F5344CB8AC3E}">
        <p14:creationId xmlns:p14="http://schemas.microsoft.com/office/powerpoint/2010/main" val="228809733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63B43E-7031-1490-B6B2-02191533F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7B6751CE-705C-ECE7-E2A5-59519D28F16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112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CB1005-072B-F460-B27C-FC1DACF3A6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2262261"/>
              </p:ext>
            </p:extLst>
          </p:nvPr>
        </p:nvGraphicFramePr>
        <p:xfrm>
          <a:off x="733941" y="2860894"/>
          <a:ext cx="7661274" cy="377952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2553758">
                  <a:extLst>
                    <a:ext uri="{9D8B030D-6E8A-4147-A177-3AD203B41FA5}">
                      <a16:colId xmlns:a16="http://schemas.microsoft.com/office/drawing/2014/main" val="381588024"/>
                    </a:ext>
                  </a:extLst>
                </a:gridCol>
                <a:gridCol w="2553758">
                  <a:extLst>
                    <a:ext uri="{9D8B030D-6E8A-4147-A177-3AD203B41FA5}">
                      <a16:colId xmlns:a16="http://schemas.microsoft.com/office/drawing/2014/main" val="331287143"/>
                    </a:ext>
                  </a:extLst>
                </a:gridCol>
                <a:gridCol w="2553758">
                  <a:extLst>
                    <a:ext uri="{9D8B030D-6E8A-4147-A177-3AD203B41FA5}">
                      <a16:colId xmlns:a16="http://schemas.microsoft.com/office/drawing/2014/main" val="199960813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Attribute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 Common Value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Least Common 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2989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Time_in_Community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Long (1,465 respondents)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Short (714 respondents)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16814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Gender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Female (1,790 respondents)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Male (1,693 respondents)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56300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Working Status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Yes (1,744 respondents)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No (1,739 respondents)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943111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65F1A68F-4990-F426-32AE-B5584562CD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4844" y="-19792"/>
            <a:ext cx="9158844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Categorical Attributes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Interpretation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784225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Most respondents have lived in the community for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 long time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784225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dataset is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balanced in gender distribution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784225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Nearly half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of the respondents are employed.</a:t>
            </a:r>
          </a:p>
        </p:txBody>
      </p:sp>
    </p:spTree>
    <p:extLst>
      <p:ext uri="{BB962C8B-B14F-4D97-AF65-F5344CB8AC3E}">
        <p14:creationId xmlns:p14="http://schemas.microsoft.com/office/powerpoint/2010/main" val="2260943627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0BF4B-6CEE-AACE-5630-7AA0616F4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64D954F0-F8B9-18AC-F501-B6107274F32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113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2261A04-DE8A-4096-2891-33A45B0F79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0960085"/>
              </p:ext>
            </p:extLst>
          </p:nvPr>
        </p:nvGraphicFramePr>
        <p:xfrm>
          <a:off x="149942" y="3869756"/>
          <a:ext cx="8976851" cy="249936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3409992639"/>
                    </a:ext>
                  </a:extLst>
                </a:gridCol>
                <a:gridCol w="3012613">
                  <a:extLst>
                    <a:ext uri="{9D8B030D-6E8A-4147-A177-3AD203B41FA5}">
                      <a16:colId xmlns:a16="http://schemas.microsoft.com/office/drawing/2014/main" val="2297357555"/>
                    </a:ext>
                  </a:extLst>
                </a:gridCol>
                <a:gridCol w="1915319">
                  <a:extLst>
                    <a:ext uri="{9D8B030D-6E8A-4147-A177-3AD203B41FA5}">
                      <a16:colId xmlns:a16="http://schemas.microsoft.com/office/drawing/2014/main" val="2374971193"/>
                    </a:ext>
                  </a:extLst>
                </a:gridCol>
                <a:gridCol w="1915319">
                  <a:extLst>
                    <a:ext uri="{9D8B030D-6E8A-4147-A177-3AD203B41FA5}">
                      <a16:colId xmlns:a16="http://schemas.microsoft.com/office/drawing/2014/main" val="2887098174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r>
                        <a:rPr lang="en-US" sz="2800" dirty="0"/>
                        <a:t>Attribute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Mean (Participation Rate)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Min (Not in Group)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Max (In Group)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096121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2800" b="1"/>
                        <a:t>Family</a:t>
                      </a:r>
                      <a:endParaRPr lang="en-US" sz="28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0.390 (39%)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0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33205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2800" b="1"/>
                        <a:t>Hobbies</a:t>
                      </a:r>
                      <a:endParaRPr lang="en-US" sz="28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0.300 (30%)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0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08567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2800" b="1"/>
                        <a:t>Social Club</a:t>
                      </a:r>
                      <a:endParaRPr lang="en-US" sz="28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0.188 (18.8%)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0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754064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5131EF00-0409-5C44-73E8-ED353052D1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49" y="-152400"/>
            <a:ext cx="9129252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Binary Attributes (Participation in Groups)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Interpretation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6778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About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39%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of respondents participate in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family-oriented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activities. </a:t>
            </a:r>
          </a:p>
          <a:p>
            <a:pPr marL="6778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Only 18.8%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of people are involved in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social clubs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which is the least common category.</a:t>
            </a:r>
          </a:p>
        </p:txBody>
      </p:sp>
    </p:spTree>
    <p:extLst>
      <p:ext uri="{BB962C8B-B14F-4D97-AF65-F5344CB8AC3E}">
        <p14:creationId xmlns:p14="http://schemas.microsoft.com/office/powerpoint/2010/main" val="2870457267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A30F0-876C-C335-FCF4-0FF733389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412F78D8-FEE8-571D-817B-7C0B2B6263B4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114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385D7A9-CE25-77C6-B825-8047CF7134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07751"/>
            <a:ext cx="9129252" cy="584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3. Why is This Important?</a:t>
            </a:r>
          </a:p>
          <a:p>
            <a:pPr marL="6334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Spotting Trends</a:t>
            </a:r>
            <a:r>
              <a:rPr lang="en-US" sz="2800" dirty="0">
                <a:latin typeface="+mj-lt"/>
              </a:rPr>
              <a:t>  → We can see which groups are most and least popular.</a:t>
            </a:r>
          </a:p>
          <a:p>
            <a:pPr marL="6334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Understanding Community Engagement</a:t>
            </a:r>
            <a:r>
              <a:rPr lang="en-US" sz="2800" dirty="0">
                <a:latin typeface="+mj-lt"/>
              </a:rPr>
              <a:t> → Helps policymakers or researchers see which organizations attract the most people.</a:t>
            </a:r>
          </a:p>
          <a:p>
            <a:pPr marL="6334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Preparing for Data Analysis</a:t>
            </a:r>
            <a:r>
              <a:rPr lang="en-US" sz="2800" dirty="0">
                <a:latin typeface="+mj-lt"/>
              </a:rPr>
              <a:t>  → These statistics help us decide what to explore further in </a:t>
            </a:r>
            <a:r>
              <a:rPr lang="en-US" sz="2800" b="1" dirty="0">
                <a:latin typeface="+mj-lt"/>
              </a:rPr>
              <a:t>association rule mining</a:t>
            </a:r>
            <a:r>
              <a:rPr lang="en-US" sz="28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463268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3234B8-8173-F86D-4046-B8E8739B6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F45C3533-D84A-9605-5153-75A4A6154056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115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9AE942F-B0C4-E6ED-F5C2-EAC06C608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7536"/>
            <a:ext cx="9129252" cy="775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300" b="1" dirty="0">
                <a:latin typeface="+mj-lt"/>
              </a:rPr>
              <a:t>FP-Growth &amp; Association Rule Mining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62AE772-5009-AA30-5A6C-29149EFE98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29" y="687804"/>
            <a:ext cx="9129252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1. Data Preparation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Before running </a:t>
            </a:r>
            <a:r>
              <a:rPr lang="en-US" sz="2800" b="1" dirty="0">
                <a:latin typeface="+mj-lt"/>
              </a:rPr>
              <a:t>FP-Growth</a:t>
            </a:r>
            <a:r>
              <a:rPr lang="en-US" sz="2800" dirty="0">
                <a:latin typeface="+mj-lt"/>
              </a:rPr>
              <a:t>, the dataset needs to be cleaned and structured properly.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1.1 Import Dataset</a:t>
            </a:r>
          </a:p>
          <a:p>
            <a:pPr marL="250825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Click </a:t>
            </a:r>
            <a:r>
              <a:rPr lang="en-US" sz="2800" b="1" dirty="0">
                <a:latin typeface="+mj-lt"/>
              </a:rPr>
              <a:t>"Import Data"</a:t>
            </a:r>
            <a:r>
              <a:rPr lang="en-US" sz="2800" dirty="0">
                <a:latin typeface="+mj-lt"/>
              </a:rPr>
              <a:t> in the </a:t>
            </a:r>
            <a:r>
              <a:rPr lang="en-US" sz="2800" b="1" dirty="0">
                <a:latin typeface="+mj-lt"/>
              </a:rPr>
              <a:t>Repository</a:t>
            </a:r>
            <a:r>
              <a:rPr lang="en-US" sz="2800" dirty="0">
                <a:latin typeface="+mj-lt"/>
              </a:rPr>
              <a:t> panel.</a:t>
            </a:r>
          </a:p>
          <a:p>
            <a:pPr marL="250825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Choose </a:t>
            </a:r>
            <a:r>
              <a:rPr lang="en-US" sz="2800" b="1" dirty="0">
                <a:latin typeface="+mj-lt"/>
              </a:rPr>
              <a:t>"Chapter05DataSet.csv"</a:t>
            </a:r>
            <a:r>
              <a:rPr lang="en-US" sz="2800" dirty="0">
                <a:latin typeface="+mj-lt"/>
              </a:rPr>
              <a:t> (already uploaded).</a:t>
            </a:r>
          </a:p>
          <a:p>
            <a:pPr marL="250825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Use the </a:t>
            </a:r>
            <a:r>
              <a:rPr lang="en-US" sz="2800" b="1" dirty="0">
                <a:latin typeface="+mj-lt"/>
              </a:rPr>
              <a:t>Read CSV</a:t>
            </a:r>
            <a:r>
              <a:rPr lang="en-US" sz="2800" dirty="0">
                <a:latin typeface="+mj-lt"/>
              </a:rPr>
              <a:t> operator to load the dataset.</a:t>
            </a:r>
          </a:p>
        </p:txBody>
      </p:sp>
    </p:spTree>
    <p:extLst>
      <p:ext uri="{BB962C8B-B14F-4D97-AF65-F5344CB8AC3E}">
        <p14:creationId xmlns:p14="http://schemas.microsoft.com/office/powerpoint/2010/main" val="79661167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B18EC-9CF5-6FEC-7CBB-14EB1553C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E623A283-1821-8FAD-58EB-A7F33F425F7C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116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1C2FA56-C815-9352-ADD3-1D1F30DE4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167"/>
            <a:ext cx="9129252" cy="689419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2600" b="1" dirty="0">
                <a:latin typeface="+mj-lt"/>
              </a:rPr>
              <a:t>Steps:</a:t>
            </a:r>
          </a:p>
          <a:p>
            <a:pPr>
              <a:buFont typeface="+mj-lt"/>
              <a:buAutoNum type="arabicPeriod"/>
            </a:pPr>
            <a:r>
              <a:rPr lang="en-US" sz="2600" b="1" dirty="0">
                <a:latin typeface="+mj-lt"/>
              </a:rPr>
              <a:t>Search for the "Numerical to Binominal"</a:t>
            </a:r>
            <a:r>
              <a:rPr lang="en-US" sz="2600" dirty="0">
                <a:latin typeface="+mj-lt"/>
              </a:rPr>
              <a:t> Operator: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+mj-lt"/>
              </a:rPr>
              <a:t>In the "Operators" panel, search for </a:t>
            </a:r>
            <a:r>
              <a:rPr lang="en-US" sz="2600" b="1" dirty="0">
                <a:latin typeface="+mj-lt"/>
              </a:rPr>
              <a:t>Numerical to Binominal</a:t>
            </a:r>
            <a:r>
              <a:rPr lang="en-US" sz="2600" dirty="0">
                <a:latin typeface="+mj-lt"/>
              </a:rPr>
              <a:t>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+mj-lt"/>
              </a:rPr>
              <a:t>Drag and drop it into your process workflow.</a:t>
            </a:r>
          </a:p>
          <a:p>
            <a:pPr>
              <a:buFont typeface="+mj-lt"/>
              <a:buAutoNum type="arabicPeriod"/>
            </a:pPr>
            <a:r>
              <a:rPr lang="en-US" sz="2600" b="1" dirty="0">
                <a:latin typeface="+mj-lt"/>
              </a:rPr>
              <a:t>Connect to Data</a:t>
            </a:r>
            <a:r>
              <a:rPr lang="en-US" sz="2600" dirty="0">
                <a:latin typeface="+mj-lt"/>
              </a:rPr>
              <a:t>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+mj-lt"/>
              </a:rPr>
              <a:t>Connect the </a:t>
            </a:r>
            <a:r>
              <a:rPr lang="en-US" sz="2600" b="1" dirty="0">
                <a:latin typeface="+mj-lt"/>
              </a:rPr>
              <a:t>Read CSV</a:t>
            </a:r>
            <a:r>
              <a:rPr lang="en-US" sz="2600" dirty="0">
                <a:latin typeface="+mj-lt"/>
              </a:rPr>
              <a:t> (or </a:t>
            </a:r>
            <a:r>
              <a:rPr lang="en-US" sz="2600" b="1" dirty="0">
                <a:latin typeface="+mj-lt"/>
              </a:rPr>
              <a:t>Retrieve Data</a:t>
            </a:r>
            <a:r>
              <a:rPr lang="en-US" sz="2600" dirty="0">
                <a:latin typeface="+mj-lt"/>
              </a:rPr>
              <a:t>) output to </a:t>
            </a:r>
            <a:r>
              <a:rPr lang="en-US" sz="2600" b="1" dirty="0">
                <a:latin typeface="+mj-lt"/>
              </a:rPr>
              <a:t>Numerical to Binominal</a:t>
            </a:r>
            <a:r>
              <a:rPr lang="en-US" sz="2600" dirty="0">
                <a:latin typeface="+mj-lt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sz="2600" b="1" dirty="0">
                <a:latin typeface="+mj-lt"/>
              </a:rPr>
              <a:t>Set Parameters</a:t>
            </a:r>
            <a:r>
              <a:rPr lang="en-US" sz="2600" dirty="0">
                <a:latin typeface="+mj-lt"/>
              </a:rPr>
              <a:t>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b="1" dirty="0">
                <a:latin typeface="+mj-lt"/>
              </a:rPr>
              <a:t>Attribute Filter Type</a:t>
            </a:r>
            <a:r>
              <a:rPr lang="en-US" sz="2600" dirty="0">
                <a:latin typeface="+mj-lt"/>
              </a:rPr>
              <a:t> → </a:t>
            </a:r>
            <a:r>
              <a:rPr lang="en-US" sz="2600" b="1" dirty="0">
                <a:latin typeface="+mj-lt"/>
              </a:rPr>
              <a:t>All</a:t>
            </a:r>
            <a:r>
              <a:rPr lang="en-US" sz="2600" dirty="0">
                <a:latin typeface="+mj-lt"/>
              </a:rPr>
              <a:t> </a:t>
            </a:r>
            <a:br>
              <a:rPr lang="en-US" sz="2600" dirty="0">
                <a:latin typeface="+mj-lt"/>
              </a:rPr>
            </a:br>
            <a:r>
              <a:rPr lang="en-US" sz="2600" dirty="0">
                <a:latin typeface="+mj-lt"/>
              </a:rPr>
              <a:t>(or manually choose specific </a:t>
            </a:r>
            <a:br>
              <a:rPr lang="en-US" sz="2600" dirty="0">
                <a:latin typeface="+mj-lt"/>
              </a:rPr>
            </a:br>
            <a:r>
              <a:rPr lang="en-US" sz="2600" dirty="0">
                <a:latin typeface="+mj-lt"/>
              </a:rPr>
              <a:t>attributes like Family, </a:t>
            </a:r>
            <a:br>
              <a:rPr lang="en-US" sz="2600" dirty="0">
                <a:latin typeface="+mj-lt"/>
              </a:rPr>
            </a:br>
            <a:r>
              <a:rPr lang="en-US" sz="2600" dirty="0">
                <a:latin typeface="+mj-lt"/>
              </a:rPr>
              <a:t>Hobbies, </a:t>
            </a:r>
            <a:br>
              <a:rPr lang="en-US" sz="2600" dirty="0">
                <a:latin typeface="+mj-lt"/>
              </a:rPr>
            </a:br>
            <a:r>
              <a:rPr lang="en-US" sz="2600" dirty="0">
                <a:latin typeface="+mj-lt"/>
              </a:rPr>
              <a:t>Political, etc.).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b="1" dirty="0">
                <a:latin typeface="+mj-lt"/>
              </a:rPr>
              <a:t>Ensure</a:t>
            </a:r>
            <a:r>
              <a:rPr lang="en-US" sz="2600" dirty="0">
                <a:latin typeface="+mj-lt"/>
              </a:rPr>
              <a:t>: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600" b="1" dirty="0">
                <a:latin typeface="+mj-lt"/>
              </a:rPr>
              <a:t>Min Value = 0</a:t>
            </a:r>
            <a:endParaRPr lang="en-US" sz="2600" dirty="0">
              <a:latin typeface="+mj-lt"/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600" b="1" dirty="0">
                <a:latin typeface="+mj-lt"/>
              </a:rPr>
              <a:t>Max Value = 1</a:t>
            </a:r>
            <a:endParaRPr lang="en-US" sz="2600" dirty="0">
              <a:latin typeface="+mj-l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BD6FF8-3493-9A54-A27A-218BB70FC7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333" b="63333"/>
          <a:stretch/>
        </p:blipFill>
        <p:spPr>
          <a:xfrm>
            <a:off x="5336459" y="2895600"/>
            <a:ext cx="3810000" cy="18859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F1A0987-DB90-FEC8-B41C-AEB722F009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667" t="20370" r="431" b="11480"/>
          <a:stretch/>
        </p:blipFill>
        <p:spPr>
          <a:xfrm>
            <a:off x="4947488" y="4781550"/>
            <a:ext cx="4216177" cy="221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9687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5FE73C-C699-7234-50C5-D3DA2CE87A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C42B5A3B-4495-9364-85BC-6D55849963A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117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81E475-CE1B-8D65-8C0A-C38CBD1817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48" y="0"/>
            <a:ext cx="9129252" cy="325428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Run the Process</a:t>
            </a:r>
            <a:r>
              <a:rPr lang="en-US" sz="2800" dirty="0">
                <a:latin typeface="+mj-lt"/>
              </a:rPr>
              <a:t>:</a:t>
            </a:r>
          </a:p>
          <a:p>
            <a:pPr marL="7223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</a:t>
            </a:r>
            <a:r>
              <a:rPr lang="en-US" sz="2800" b="1" dirty="0">
                <a:latin typeface="+mj-lt"/>
              </a:rPr>
              <a:t>Run</a:t>
            </a:r>
            <a:r>
              <a:rPr lang="en-US" sz="2800" dirty="0">
                <a:latin typeface="+mj-lt"/>
              </a:rPr>
              <a:t> and check the </a:t>
            </a:r>
            <a:r>
              <a:rPr lang="en-US" sz="2800" b="1" dirty="0">
                <a:latin typeface="+mj-lt"/>
              </a:rPr>
              <a:t>Results</a:t>
            </a:r>
            <a:r>
              <a:rPr lang="en-US" sz="2800" dirty="0">
                <a:latin typeface="+mj-lt"/>
              </a:rPr>
              <a:t> tab.</a:t>
            </a:r>
          </a:p>
          <a:p>
            <a:pPr marL="7223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 column type should now be </a:t>
            </a:r>
            <a:r>
              <a:rPr lang="en-US" sz="2800" b="1" dirty="0">
                <a:latin typeface="+mj-lt"/>
              </a:rPr>
              <a:t>Binominal</a:t>
            </a:r>
            <a:r>
              <a:rPr lang="en-US" sz="2800" dirty="0">
                <a:latin typeface="+mj-lt"/>
              </a:rPr>
              <a:t> instead of Integer.</a:t>
            </a:r>
          </a:p>
          <a:p>
            <a:pPr marL="7223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Verify</a:t>
            </a:r>
            <a:r>
              <a:rPr lang="en-US" sz="2800" dirty="0">
                <a:latin typeface="+mj-lt"/>
              </a:rPr>
              <a:t> this change in the </a:t>
            </a:r>
            <a:r>
              <a:rPr lang="en-US" sz="2800" b="1" dirty="0">
                <a:latin typeface="+mj-lt"/>
              </a:rPr>
              <a:t>Statistics</a:t>
            </a:r>
            <a:r>
              <a:rPr lang="en-US" sz="2800" dirty="0">
                <a:latin typeface="+mj-lt"/>
              </a:rPr>
              <a:t> or </a:t>
            </a:r>
            <a:r>
              <a:rPr lang="en-US" sz="2800" b="1" dirty="0">
                <a:latin typeface="+mj-lt"/>
              </a:rPr>
              <a:t>Results</a:t>
            </a:r>
            <a:r>
              <a:rPr lang="en-US" sz="2800" dirty="0">
                <a:latin typeface="+mj-lt"/>
              </a:rPr>
              <a:t> section.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A42AA2-0340-E6A6-D105-1BFA9DD45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4167" b="12963"/>
          <a:stretch/>
        </p:blipFill>
        <p:spPr>
          <a:xfrm>
            <a:off x="3505200" y="3179665"/>
            <a:ext cx="5638800" cy="364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4485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54320F-53A7-52F7-23FA-72401F250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35A7D156-DDF6-EC13-E778-FFDD40B411A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118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DDE009-EA30-0117-1CF6-DB1391E109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39" y="2458"/>
            <a:ext cx="6152861" cy="67185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The results will be binomial</a:t>
            </a:r>
            <a:endParaRPr lang="en-US" sz="28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7118CD-573F-DD54-1744-AFD67984C5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5000" b="12963"/>
          <a:stretch/>
        </p:blipFill>
        <p:spPr>
          <a:xfrm>
            <a:off x="19339" y="640784"/>
            <a:ext cx="91440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44478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14D153-20B6-4F0F-6BF8-22B3E8072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32EB5E92-2D6C-82C1-9450-B2A4A773C2D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119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8B420D-7A24-F93E-6F24-49A7B8DD1A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871" y="-4916"/>
            <a:ext cx="9144000" cy="45498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3. Selecting Relevant Attributes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Goal:</a:t>
            </a:r>
            <a:r>
              <a:rPr lang="en-US" sz="2800" dirty="0">
                <a:latin typeface="+mj-lt"/>
              </a:rPr>
              <a:t> FP-Growth works best with a reduced dataset, focusing only on categorical attributes.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Steps: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 Search for "Select Attributes"</a:t>
            </a:r>
            <a:r>
              <a:rPr lang="en-US" sz="2800" dirty="0">
                <a:latin typeface="+mj-lt"/>
              </a:rPr>
              <a:t> Operator.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 Drag it into the workflow</a:t>
            </a:r>
            <a:r>
              <a:rPr lang="en-US" sz="2800" dirty="0">
                <a:latin typeface="+mj-lt"/>
              </a:rPr>
              <a:t> and connect it </a:t>
            </a:r>
            <a:r>
              <a:rPr lang="en-US" sz="2800" b="1" dirty="0">
                <a:latin typeface="+mj-lt"/>
              </a:rPr>
              <a:t>after</a:t>
            </a:r>
            <a:r>
              <a:rPr lang="en-US" sz="2800" dirty="0">
                <a:latin typeface="+mj-lt"/>
              </a:rPr>
              <a:t> "Numerical to Binominal."</a:t>
            </a:r>
          </a:p>
        </p:txBody>
      </p:sp>
    </p:spTree>
    <p:extLst>
      <p:ext uri="{BB962C8B-B14F-4D97-AF65-F5344CB8AC3E}">
        <p14:creationId xmlns:p14="http://schemas.microsoft.com/office/powerpoint/2010/main" val="2246873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260E0-D631-9E82-D64E-7FE06F908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A5B312AC-5791-B8B0-28FB-5B7D796311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7" y="896879"/>
            <a:ext cx="9160823" cy="196451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Step-by-Step Instructions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Run AI Studio 2025</a:t>
            </a:r>
          </a:p>
          <a:p>
            <a:pPr marL="808038" lvl="1" indent="-51435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Select Blank Process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FEDD5AB-45CF-6685-55C8-FFF7B042A5A6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53015317-B745-203F-BA8F-7C36E16541E2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D10AD5-5C76-7902-5348-D12A5252B8DD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2D9E9A-3AB3-2B0C-5C8E-4463B31681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834" t="7037" r="37500" b="1111"/>
          <a:stretch/>
        </p:blipFill>
        <p:spPr>
          <a:xfrm>
            <a:off x="35626" y="3428010"/>
            <a:ext cx="3098055" cy="3429990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D773563-C112-BDEA-7515-C8EA808E8705}"/>
              </a:ext>
            </a:extLst>
          </p:cNvPr>
          <p:cNvSpPr/>
          <p:nvPr/>
        </p:nvSpPr>
        <p:spPr>
          <a:xfrm>
            <a:off x="238081" y="4190010"/>
            <a:ext cx="2895599" cy="4572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5CE4FB-76F5-7679-3139-DB0F4C4E2D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833" t="4074" r="15833" b="11542"/>
          <a:stretch/>
        </p:blipFill>
        <p:spPr>
          <a:xfrm>
            <a:off x="3619429" y="2988488"/>
            <a:ext cx="5484986" cy="3810000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5104843-D2C7-4C7D-65F1-9774C18BFBE4}"/>
              </a:ext>
            </a:extLst>
          </p:cNvPr>
          <p:cNvSpPr/>
          <p:nvPr/>
        </p:nvSpPr>
        <p:spPr>
          <a:xfrm>
            <a:off x="3771900" y="4001690"/>
            <a:ext cx="1600200" cy="37663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0ABE89C-CCC4-4521-3E66-3BF19C0CAF04}"/>
              </a:ext>
            </a:extLst>
          </p:cNvPr>
          <p:cNvSpPr/>
          <p:nvPr/>
        </p:nvSpPr>
        <p:spPr>
          <a:xfrm>
            <a:off x="3133679" y="5029200"/>
            <a:ext cx="485749" cy="304800"/>
          </a:xfrm>
          <a:prstGeom prst="rightArrow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136817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A76D2-741C-F60F-7F3B-C951A70DD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6AA0A969-DCD1-0875-9785-AE0C5C90F48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120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D24B5F-2D14-DF2D-9FEF-58FBDC630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6866" y="-14566"/>
            <a:ext cx="9144000" cy="51961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3. Set Parameters</a:t>
            </a:r>
            <a:r>
              <a:rPr lang="en-US" sz="2800" dirty="0">
                <a:latin typeface="+mj-lt"/>
              </a:rPr>
              <a:t>: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Attribute Filter Type</a:t>
            </a:r>
            <a:r>
              <a:rPr lang="en-US" sz="2800" dirty="0">
                <a:latin typeface="+mj-lt"/>
              </a:rPr>
              <a:t> → </a:t>
            </a:r>
            <a:r>
              <a:rPr lang="en-US" sz="2800" b="1" dirty="0">
                <a:latin typeface="+mj-lt"/>
              </a:rPr>
              <a:t>Subset</a:t>
            </a:r>
            <a:r>
              <a:rPr lang="en-US" sz="2800" dirty="0">
                <a:latin typeface="+mj-lt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Select only the relevant columns: </a:t>
            </a:r>
            <a:r>
              <a:rPr lang="en-US" sz="2800" b="1" dirty="0">
                <a:latin typeface="+mj-lt"/>
              </a:rPr>
              <a:t>Family, Hobbies, </a:t>
            </a:r>
            <a:r>
              <a:rPr lang="en-US" sz="2800" b="1" dirty="0" err="1">
                <a:latin typeface="+mj-lt"/>
              </a:rPr>
              <a:t>Social_Club</a:t>
            </a:r>
            <a:r>
              <a:rPr lang="en-US" sz="2800" b="1" dirty="0">
                <a:latin typeface="+mj-lt"/>
              </a:rPr>
              <a:t>, Political, Professional, Religious, </a:t>
            </a:r>
            <a:r>
              <a:rPr lang="en-US" sz="2800" b="1" dirty="0" err="1">
                <a:latin typeface="+mj-lt"/>
              </a:rPr>
              <a:t>Support_Group</a:t>
            </a:r>
            <a:r>
              <a:rPr lang="en-US" sz="28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4. Run the Process</a:t>
            </a:r>
            <a:r>
              <a:rPr lang="en-US" sz="2800" dirty="0">
                <a:latin typeface="+mj-lt"/>
              </a:rPr>
              <a:t> and check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 the dataset to confirm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attribute selection.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E47C4E-AEE8-A1CF-5477-26939E9E9F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667" t="14444" r="25833" b="20371"/>
          <a:stretch/>
        </p:blipFill>
        <p:spPr>
          <a:xfrm>
            <a:off x="4419600" y="3247272"/>
            <a:ext cx="4677534" cy="3610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3556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3F021-B80A-F579-3B91-DD9CC306F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A1D461D8-1CE7-99D4-2199-435124388726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121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6737D9C-6559-2B30-2BF9-A9C97A1412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7536"/>
            <a:ext cx="9129252" cy="775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300" b="1" dirty="0">
                <a:latin typeface="+mj-lt"/>
              </a:rPr>
              <a:t>FP-Growth &amp; Association Rule Mining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700ADCF-DDB9-8AD8-E23C-02A9A0FDFE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48" y="685346"/>
            <a:ext cx="9129252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Results (reduced dataset)</a:t>
            </a:r>
            <a:endParaRPr lang="en-US" sz="28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FEAF9D-03F2-496B-D70C-75B931289C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62" b="10296"/>
          <a:stretch/>
        </p:blipFill>
        <p:spPr>
          <a:xfrm>
            <a:off x="14748" y="1558744"/>
            <a:ext cx="9129252" cy="461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000119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9CCA3-4381-3252-C0AF-88744E96F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EC9E244D-AAAD-3767-BE0B-99574CE6161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122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16364CE-10AC-BE82-EEBE-276D62E42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7536"/>
            <a:ext cx="9129252" cy="775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300" b="1" dirty="0">
                <a:latin typeface="+mj-lt"/>
              </a:rPr>
              <a:t>FP-Growth &amp; Association Rule Mining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BE9813-4FD7-D83B-C3EF-8EAB8A4781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97" y="675431"/>
            <a:ext cx="9129252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4. Running FP-Growth (Finding Frequent Patterns)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Goal:</a:t>
            </a:r>
            <a:r>
              <a:rPr lang="en-US" sz="2800" dirty="0">
                <a:latin typeface="+mj-lt"/>
              </a:rPr>
              <a:t> Identify common relationships among attributes.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Steps: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228F4DF-60FB-F195-A7F6-A2BE98C72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40" y="3107432"/>
            <a:ext cx="9109912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Search for "FP-Growth"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Drag and drop FP-Growth into the process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Connect it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Attributes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output. 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Set Parameters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2829284864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D18AF-4A44-2600-C892-FF576E79D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E40A07A8-2C3F-A499-286D-4AAD719A3BC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123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655D2A7-658F-5BA1-AC21-3C264F3D27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7536"/>
            <a:ext cx="9129252" cy="775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300" b="1" dirty="0">
                <a:latin typeface="+mj-lt"/>
              </a:rPr>
              <a:t>FP-Growth &amp; Association Rule Mining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E66B829-951A-CAB9-81ED-D87BFF1E7F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26116"/>
              </p:ext>
            </p:extLst>
          </p:nvPr>
        </p:nvGraphicFramePr>
        <p:xfrm>
          <a:off x="19666" y="1600200"/>
          <a:ext cx="9109587" cy="521794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036529">
                  <a:extLst>
                    <a:ext uri="{9D8B030D-6E8A-4147-A177-3AD203B41FA5}">
                      <a16:colId xmlns:a16="http://schemas.microsoft.com/office/drawing/2014/main" val="1256993397"/>
                    </a:ext>
                  </a:extLst>
                </a:gridCol>
                <a:gridCol w="3036529">
                  <a:extLst>
                    <a:ext uri="{9D8B030D-6E8A-4147-A177-3AD203B41FA5}">
                      <a16:colId xmlns:a16="http://schemas.microsoft.com/office/drawing/2014/main" val="1131494819"/>
                    </a:ext>
                  </a:extLst>
                </a:gridCol>
                <a:gridCol w="3036529">
                  <a:extLst>
                    <a:ext uri="{9D8B030D-6E8A-4147-A177-3AD203B41FA5}">
                      <a16:colId xmlns:a16="http://schemas.microsoft.com/office/drawing/2014/main" val="5634911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Parameter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Suggested Value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Explanation</a:t>
                      </a:r>
                    </a:p>
                  </a:txBody>
                  <a:tcPr marL="32433" marR="32433" marT="16217" marB="16217" anchor="ctr"/>
                </a:tc>
                <a:extLst>
                  <a:ext uri="{0D108BD9-81ED-4DB2-BD59-A6C34878D82A}">
                    <a16:rowId xmlns:a16="http://schemas.microsoft.com/office/drawing/2014/main" val="1058983470"/>
                  </a:ext>
                </a:extLst>
              </a:tr>
              <a:tr h="2665046">
                <a:tc>
                  <a:txBody>
                    <a:bodyPr/>
                    <a:lstStyle/>
                    <a:p>
                      <a:r>
                        <a:rPr lang="en-US" sz="2800" b="1"/>
                        <a:t>Min Support</a:t>
                      </a:r>
                      <a:endParaRPr lang="en-US" sz="2800"/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0.05 (5%)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Frequent itemsets should appear in at least 5% of the data (174 instances out of 3,483). Adjust based on the dataset sparsity.</a:t>
                      </a:r>
                    </a:p>
                  </a:txBody>
                  <a:tcPr marL="32433" marR="32433" marT="16217" marB="16217" anchor="ctr"/>
                </a:tc>
                <a:extLst>
                  <a:ext uri="{0D108BD9-81ED-4DB2-BD59-A6C34878D82A}">
                    <a16:rowId xmlns:a16="http://schemas.microsoft.com/office/drawing/2014/main" val="39070973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Min Items per Itemset</a:t>
                      </a:r>
                      <a:endParaRPr lang="en-US" sz="2800"/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1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Consider individual attributes before forming larger patterns.</a:t>
                      </a:r>
                    </a:p>
                  </a:txBody>
                  <a:tcPr marL="32433" marR="32433" marT="16217" marB="16217" anchor="ctr"/>
                </a:tc>
                <a:extLst>
                  <a:ext uri="{0D108BD9-81ED-4DB2-BD59-A6C34878D82A}">
                    <a16:rowId xmlns:a16="http://schemas.microsoft.com/office/drawing/2014/main" val="973115670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A60B5A89-F76E-20FB-C37C-8D555C4F96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65" y="805398"/>
            <a:ext cx="643156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Suggested FP-Growth Parameter Settings: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932810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1BB2F1-A6BE-0C43-6DDD-C92F1576C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87ABF27A-9343-1D76-F26F-FFC02998C16A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124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9E34CCF-A936-CCE7-E4E2-0A4BE2BA0E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7536"/>
            <a:ext cx="9129252" cy="775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300" b="1" dirty="0">
                <a:latin typeface="+mj-lt"/>
              </a:rPr>
              <a:t>FP-Growth &amp; Association Rule Mining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BFE3FE-C968-9309-8319-9FE422503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055276"/>
              </p:ext>
            </p:extLst>
          </p:nvPr>
        </p:nvGraphicFramePr>
        <p:xfrm>
          <a:off x="19666" y="1600200"/>
          <a:ext cx="9109587" cy="5290234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036529">
                  <a:extLst>
                    <a:ext uri="{9D8B030D-6E8A-4147-A177-3AD203B41FA5}">
                      <a16:colId xmlns:a16="http://schemas.microsoft.com/office/drawing/2014/main" val="1256993397"/>
                    </a:ext>
                  </a:extLst>
                </a:gridCol>
                <a:gridCol w="3036529">
                  <a:extLst>
                    <a:ext uri="{9D8B030D-6E8A-4147-A177-3AD203B41FA5}">
                      <a16:colId xmlns:a16="http://schemas.microsoft.com/office/drawing/2014/main" val="1131494819"/>
                    </a:ext>
                  </a:extLst>
                </a:gridCol>
                <a:gridCol w="3036529">
                  <a:extLst>
                    <a:ext uri="{9D8B030D-6E8A-4147-A177-3AD203B41FA5}">
                      <a16:colId xmlns:a16="http://schemas.microsoft.com/office/drawing/2014/main" val="5634911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Parameter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Suggested Value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Explanation</a:t>
                      </a:r>
                    </a:p>
                  </a:txBody>
                  <a:tcPr marL="32433" marR="32433" marT="16217" marB="16217" anchor="ctr"/>
                </a:tc>
                <a:extLst>
                  <a:ext uri="{0D108BD9-81ED-4DB2-BD59-A6C34878D82A}">
                    <a16:rowId xmlns:a16="http://schemas.microsoft.com/office/drawing/2014/main" val="1058983470"/>
                  </a:ext>
                </a:extLst>
              </a:tr>
              <a:tr h="2665046">
                <a:tc>
                  <a:txBody>
                    <a:bodyPr/>
                    <a:lstStyle/>
                    <a:p>
                      <a:r>
                        <a:rPr lang="en-US" sz="2800" b="1" dirty="0"/>
                        <a:t>Max Items per Itemset</a:t>
                      </a:r>
                      <a:endParaRPr lang="en-US" sz="2800" dirty="0"/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Limit patterns to a combination of up to 3 attributes to keep results interpretable.</a:t>
                      </a:r>
                    </a:p>
                  </a:txBody>
                  <a:tcPr marL="32433" marR="32433" marT="16217" marB="16217" anchor="ctr"/>
                </a:tc>
                <a:extLst>
                  <a:ext uri="{0D108BD9-81ED-4DB2-BD59-A6C34878D82A}">
                    <a16:rowId xmlns:a16="http://schemas.microsoft.com/office/drawing/2014/main" val="39070973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Max Number of Itemsets</a:t>
                      </a:r>
                      <a:endParaRPr lang="en-US" sz="2800"/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5000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Ensures the process doesn't generate an overwhelming number of frequent </a:t>
                      </a:r>
                      <a:r>
                        <a:rPr lang="en-US" sz="2800" dirty="0" err="1"/>
                        <a:t>itemsets</a:t>
                      </a:r>
                      <a:r>
                        <a:rPr lang="en-US" sz="2800" dirty="0"/>
                        <a:t>.</a:t>
                      </a:r>
                    </a:p>
                  </a:txBody>
                  <a:tcPr marL="32433" marR="32433" marT="16217" marB="16217" anchor="ctr"/>
                </a:tc>
                <a:extLst>
                  <a:ext uri="{0D108BD9-81ED-4DB2-BD59-A6C34878D82A}">
                    <a16:rowId xmlns:a16="http://schemas.microsoft.com/office/drawing/2014/main" val="973115670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DED73711-903D-C230-D420-E5F9B01939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65" y="805398"/>
            <a:ext cx="643156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Suggested FP-Growth Parameter Settings: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4998513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869124-B5F8-2896-CEB5-F71DA27FD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FD1D4BAB-1B26-EF76-29DB-3345332ADD8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125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C68029B-340D-3F2A-14A7-916121EDCD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7536"/>
            <a:ext cx="9129252" cy="775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300" b="1" dirty="0">
                <a:latin typeface="+mj-lt"/>
              </a:rPr>
              <a:t>FP-Growth &amp; Association Rule Mining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D619A38-E176-C0F5-B6A6-3055C1F0E6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9462102"/>
              </p:ext>
            </p:extLst>
          </p:nvPr>
        </p:nvGraphicFramePr>
        <p:xfrm>
          <a:off x="19666" y="1600200"/>
          <a:ext cx="9109587" cy="4863514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036529">
                  <a:extLst>
                    <a:ext uri="{9D8B030D-6E8A-4147-A177-3AD203B41FA5}">
                      <a16:colId xmlns:a16="http://schemas.microsoft.com/office/drawing/2014/main" val="1256993397"/>
                    </a:ext>
                  </a:extLst>
                </a:gridCol>
                <a:gridCol w="3036529">
                  <a:extLst>
                    <a:ext uri="{9D8B030D-6E8A-4147-A177-3AD203B41FA5}">
                      <a16:colId xmlns:a16="http://schemas.microsoft.com/office/drawing/2014/main" val="1131494819"/>
                    </a:ext>
                  </a:extLst>
                </a:gridCol>
                <a:gridCol w="3036529">
                  <a:extLst>
                    <a:ext uri="{9D8B030D-6E8A-4147-A177-3AD203B41FA5}">
                      <a16:colId xmlns:a16="http://schemas.microsoft.com/office/drawing/2014/main" val="5634911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Parameter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Suggested Value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Explanation</a:t>
                      </a:r>
                    </a:p>
                  </a:txBody>
                  <a:tcPr marL="32433" marR="32433" marT="16217" marB="16217" anchor="ctr"/>
                </a:tc>
                <a:extLst>
                  <a:ext uri="{0D108BD9-81ED-4DB2-BD59-A6C34878D82A}">
                    <a16:rowId xmlns:a16="http://schemas.microsoft.com/office/drawing/2014/main" val="1058983470"/>
                  </a:ext>
                </a:extLst>
              </a:tr>
              <a:tr h="2665046">
                <a:tc>
                  <a:txBody>
                    <a:bodyPr/>
                    <a:lstStyle/>
                    <a:p>
                      <a:r>
                        <a:rPr lang="en-US" sz="2800" b="1" dirty="0"/>
                        <a:t>Min Number of </a:t>
                      </a:r>
                      <a:r>
                        <a:rPr lang="en-US" sz="2800" b="1" dirty="0" err="1"/>
                        <a:t>Itemsets</a:t>
                      </a:r>
                      <a:endParaRPr lang="en-US" sz="2800" dirty="0"/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1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Ensures at least one pattern is generated.</a:t>
                      </a:r>
                    </a:p>
                  </a:txBody>
                  <a:tcPr marL="32433" marR="32433" marT="16217" marB="16217" anchor="ctr"/>
                </a:tc>
                <a:extLst>
                  <a:ext uri="{0D108BD9-81ED-4DB2-BD59-A6C34878D82A}">
                    <a16:rowId xmlns:a16="http://schemas.microsoft.com/office/drawing/2014/main" val="39070973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Decrease Factor</a:t>
                      </a:r>
                      <a:endParaRPr lang="en-US" sz="2800"/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0.7</a:t>
                      </a:r>
                    </a:p>
                  </a:txBody>
                  <a:tcPr marL="32433" marR="32433" marT="16217" marB="1621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Gradually lowers support threshold in case no patterns are found initially.</a:t>
                      </a:r>
                    </a:p>
                  </a:txBody>
                  <a:tcPr marL="32433" marR="32433" marT="16217" marB="16217" anchor="ctr"/>
                </a:tc>
                <a:extLst>
                  <a:ext uri="{0D108BD9-81ED-4DB2-BD59-A6C34878D82A}">
                    <a16:rowId xmlns:a16="http://schemas.microsoft.com/office/drawing/2014/main" val="973115670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385109E2-B2AD-9AAE-E7EE-3E72EAFF91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65" y="805398"/>
            <a:ext cx="643156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Suggested FP-Growth Parameter Settings: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67456054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22B5B-0FDB-9ACC-02BA-8DF75AF5C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5E06AABA-9147-5E1C-A679-2BCAD2D41DCC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126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CD74C06-C54E-C66E-8390-D73B455E1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7536"/>
            <a:ext cx="9129252" cy="775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300" b="1" dirty="0">
                <a:latin typeface="+mj-lt"/>
              </a:rPr>
              <a:t>FP-Growth &amp; Association Rule Mining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2389D1E-FEC4-0DCA-310E-5048D6EB90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88" y="687804"/>
            <a:ext cx="91099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Run the Process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view frequent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itemsets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8081AEC-8412-848D-2065-C815068FBB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88" y="1211024"/>
            <a:ext cx="9109912" cy="39007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Expected Outcome:</a:t>
            </a:r>
          </a:p>
          <a:p>
            <a:pPr marL="70802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{Religious, Family} → Appears in 12% of the dataset</a:t>
            </a:r>
          </a:p>
          <a:p>
            <a:pPr marL="70802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{Professional, Hobbies, </a:t>
            </a:r>
            <a:r>
              <a:rPr lang="en-US" sz="2800" dirty="0" err="1">
                <a:latin typeface="+mj-lt"/>
              </a:rPr>
              <a:t>Support_Group</a:t>
            </a:r>
            <a:r>
              <a:rPr lang="en-US" sz="2800" dirty="0">
                <a:latin typeface="+mj-lt"/>
              </a:rPr>
              <a:t>} → Appears in 8%</a:t>
            </a:r>
          </a:p>
          <a:p>
            <a:pPr marL="70802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These results will help in </a:t>
            </a:r>
            <a:r>
              <a:rPr lang="en-US" sz="2800" b="1" dirty="0">
                <a:latin typeface="+mj-lt"/>
              </a:rPr>
              <a:t>Association Rule Mining</a:t>
            </a:r>
            <a:r>
              <a:rPr lang="en-US" sz="2800" dirty="0">
                <a:latin typeface="+mj-lt"/>
              </a:rPr>
              <a:t> if you decide to proceed further.</a:t>
            </a:r>
          </a:p>
        </p:txBody>
      </p:sp>
    </p:spTree>
    <p:extLst>
      <p:ext uri="{BB962C8B-B14F-4D97-AF65-F5344CB8AC3E}">
        <p14:creationId xmlns:p14="http://schemas.microsoft.com/office/powerpoint/2010/main" val="4146671239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5EF87-2F03-6D9A-95E5-5CDCD0EC2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82D42E40-207E-DA5B-62B4-0E15CF7DA48C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127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A41AA7C-AB54-8BA4-7373-7CD3E24321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7536"/>
            <a:ext cx="9129252" cy="775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300" b="1" dirty="0">
                <a:latin typeface="+mj-lt"/>
              </a:rPr>
              <a:t>FP-Growth &amp; Association Rule Mining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7881A52-C64F-F33F-AEAD-835FD60871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760" y="2499902"/>
            <a:ext cx="9109912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Alternative Way is to use Python: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Remove Unnecessary Operators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Keep only Retrieve Data and Execute Python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BCE201-5376-528B-9B5B-D2DF17A71A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167" t="21952" b="65032"/>
          <a:stretch/>
        </p:blipFill>
        <p:spPr>
          <a:xfrm>
            <a:off x="9568" y="1504462"/>
            <a:ext cx="8853948" cy="116103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7EB816C-FF18-BC04-C2F3-A10F49B2E173}"/>
              </a:ext>
            </a:extLst>
          </p:cNvPr>
          <p:cNvSpPr/>
          <p:nvPr/>
        </p:nvSpPr>
        <p:spPr>
          <a:xfrm>
            <a:off x="4748716" y="1501918"/>
            <a:ext cx="2667000" cy="99600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2260267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2F70A-9B34-784D-439B-30B8168B0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BDB91F96-3419-27AA-0469-3996012E974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128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D45B78E-C086-7FDA-A60E-3C904F304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7536"/>
            <a:ext cx="9129252" cy="775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300" b="1" dirty="0">
                <a:latin typeface="+mj-lt"/>
              </a:rPr>
              <a:t>FP-Growth &amp; Association Rule Mining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E9D0C4A-E197-882E-3637-A3A0E7B431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72" y="2812830"/>
            <a:ext cx="9109912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 b="1" dirty="0">
                <a:latin typeface="+mj-lt"/>
              </a:rPr>
              <a:t>Connect the dataset to Execute Python</a:t>
            </a:r>
            <a:endParaRPr lang="en-US" sz="2800" dirty="0">
              <a:latin typeface="+mj-lt"/>
            </a:endParaRPr>
          </a:p>
          <a:p>
            <a:pPr marL="825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Link </a:t>
            </a:r>
            <a:r>
              <a:rPr lang="en-US" sz="2800" b="1" dirty="0">
                <a:latin typeface="+mj-lt"/>
              </a:rPr>
              <a:t>Retrieve Chapter05DataSet</a:t>
            </a:r>
            <a:r>
              <a:rPr lang="en-US" sz="2800" dirty="0">
                <a:latin typeface="+mj-lt"/>
              </a:rPr>
              <a:t> → </a:t>
            </a:r>
            <a:r>
              <a:rPr lang="en-US" sz="2800" b="1" dirty="0">
                <a:latin typeface="+mj-lt"/>
              </a:rPr>
              <a:t>Execute Python</a:t>
            </a:r>
            <a:r>
              <a:rPr lang="en-US" sz="2800" dirty="0">
                <a:latin typeface="+mj-lt"/>
              </a:rPr>
              <a:t>.</a:t>
            </a:r>
          </a:p>
          <a:p>
            <a:pPr marL="825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Then, link </a:t>
            </a:r>
            <a:r>
              <a:rPr lang="en-US" sz="2800" b="1" dirty="0">
                <a:latin typeface="+mj-lt"/>
              </a:rPr>
              <a:t>Execute Python → Output</a:t>
            </a:r>
            <a:r>
              <a:rPr lang="en-US" sz="2800" dirty="0">
                <a:latin typeface="+mj-lt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Because of License</a:t>
            </a:r>
            <a:r>
              <a:rPr lang="fa-IR" sz="2800" b="1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requirement for this operator, we can only write Python Code.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BF37F3-491E-A7BB-7A0E-43F45D7064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167" t="21952" b="65032"/>
          <a:stretch/>
        </p:blipFill>
        <p:spPr>
          <a:xfrm>
            <a:off x="9568" y="1504462"/>
            <a:ext cx="8853948" cy="116103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8AA422E-C427-96C0-E244-1E876622FE99}"/>
              </a:ext>
            </a:extLst>
          </p:cNvPr>
          <p:cNvSpPr/>
          <p:nvPr/>
        </p:nvSpPr>
        <p:spPr>
          <a:xfrm>
            <a:off x="4748716" y="1501918"/>
            <a:ext cx="2667000" cy="99600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419533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0AE5B-94C0-3665-AC2E-6CD0333B9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6B181090-E01E-8F36-99D5-1694D60C6C5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129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799C9B6-4292-830C-4EA0-495E5D8B9C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7536"/>
            <a:ext cx="9129252" cy="775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300" b="1" dirty="0">
                <a:latin typeface="+mj-lt"/>
              </a:rPr>
              <a:t>FP-Growth &amp; Association Rule Mining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1F1618A-7267-8865-9D5D-4F5CFF4A79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9630"/>
          <a:stretch/>
        </p:blipFill>
        <p:spPr>
          <a:xfrm>
            <a:off x="0" y="1219200"/>
            <a:ext cx="9144000" cy="310515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33C4F75-9699-8956-447A-B4917CCD3130}"/>
              </a:ext>
            </a:extLst>
          </p:cNvPr>
          <p:cNvSpPr/>
          <p:nvPr/>
        </p:nvSpPr>
        <p:spPr>
          <a:xfrm>
            <a:off x="2819400" y="3429000"/>
            <a:ext cx="5105400" cy="89535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218A84-50EB-1721-D491-CEDDCD6DBDB2}"/>
              </a:ext>
            </a:extLst>
          </p:cNvPr>
          <p:cNvSpPr txBox="1"/>
          <p:nvPr/>
        </p:nvSpPr>
        <p:spPr>
          <a:xfrm>
            <a:off x="304800" y="4519820"/>
            <a:ext cx="7239000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800" dirty="0">
                <a:highlight>
                  <a:srgbClr val="FFFF00"/>
                </a:highlight>
                <a:latin typeface="+mj-lt"/>
              </a:rPr>
              <a:t>pip install pandas </a:t>
            </a:r>
            <a:r>
              <a:rPr lang="en-AU" sz="2800" dirty="0" err="1">
                <a:highlight>
                  <a:srgbClr val="FFFF00"/>
                </a:highlight>
                <a:latin typeface="+mj-lt"/>
              </a:rPr>
              <a:t>mlxtend</a:t>
            </a:r>
            <a:endParaRPr lang="en-AU" sz="2800" dirty="0">
              <a:highlight>
                <a:srgbClr val="FFFF00"/>
              </a:highlight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AU" sz="2800" dirty="0">
                <a:latin typeface="+mj-lt"/>
              </a:rPr>
              <a:t>It will generate csv files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C0D8006-FF10-8D28-CA6A-A4D6287D90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166" t="21851" r="30000" b="67437"/>
          <a:stretch/>
        </p:blipFill>
        <p:spPr>
          <a:xfrm>
            <a:off x="304800" y="5810250"/>
            <a:ext cx="8839665" cy="104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06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DF4247-4C51-75A1-8D8D-35D18AC470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7FC32AE3-B636-7A87-D439-6E778F3827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9601"/>
            <a:ext cx="9160823" cy="45498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2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Load Data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569913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Import Data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Repository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panel</a:t>
            </a:r>
            <a:endParaRPr lang="en-US" altLang="en-US" sz="2800" dirty="0">
              <a:solidFill>
                <a:schemeClr val="tx1"/>
              </a:solidFill>
              <a:latin typeface="+mj-lt"/>
            </a:endParaRPr>
          </a:p>
          <a:p>
            <a:pPr marL="569913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Upload the Australian dataset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 household energy use (Household_Energy_Dataset.csv).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 might find this Panel when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 click on Result View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9B8B796-B5E6-8DA3-C20A-AB0F6FF41EB6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13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8005D21-E741-526C-9B18-CBE16B6E8A01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02F12D-81A8-BDD7-45B4-B1C0F8F6159F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9D1A13-5187-F949-6CDA-FC11B9F10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9216" b="21469"/>
          <a:stretch/>
        </p:blipFill>
        <p:spPr>
          <a:xfrm>
            <a:off x="5459269" y="2803909"/>
            <a:ext cx="3729354" cy="4039247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5EDB9E7-2FC1-C763-4F3F-8F14C604A08D}"/>
              </a:ext>
            </a:extLst>
          </p:cNvPr>
          <p:cNvSpPr/>
          <p:nvPr/>
        </p:nvSpPr>
        <p:spPr>
          <a:xfrm>
            <a:off x="5458279" y="3581400"/>
            <a:ext cx="2466521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91B5CE2-02B1-3486-1361-44B02B3B0E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667" t="1111" r="17500" b="58889"/>
          <a:stretch/>
        </p:blipFill>
        <p:spPr>
          <a:xfrm>
            <a:off x="-13855" y="5301732"/>
            <a:ext cx="4459111" cy="1524000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A607B4E-D936-12DB-0634-5B2C696FA94A}"/>
              </a:ext>
            </a:extLst>
          </p:cNvPr>
          <p:cNvSpPr/>
          <p:nvPr/>
        </p:nvSpPr>
        <p:spPr>
          <a:xfrm>
            <a:off x="911497" y="5917108"/>
            <a:ext cx="1298304" cy="33129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9B420501-6713-73BC-AD02-37BAE0E82CB3}"/>
              </a:ext>
            </a:extLst>
          </p:cNvPr>
          <p:cNvSpPr/>
          <p:nvPr/>
        </p:nvSpPr>
        <p:spPr>
          <a:xfrm rot="10800000">
            <a:off x="4698746" y="5943600"/>
            <a:ext cx="559054" cy="244572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1769825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3F4009-1EA8-F636-6360-9082E4F8A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449EE75C-FB8B-B9DC-9F64-0B82C97B7B6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130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3AB3DFB-ABA9-03EA-4CAD-B8B7AD14BD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48" y="80136"/>
            <a:ext cx="310945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FP-Growth &amp; Association Rule Mining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EC77529-FDE0-ADDD-CAD3-558E5420C9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167" t="30741" r="17823" b="11481"/>
          <a:stretch/>
        </p:blipFill>
        <p:spPr>
          <a:xfrm>
            <a:off x="-76200" y="1457188"/>
            <a:ext cx="8001000" cy="52769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CBF12D4-B451-374B-C3C2-CF88AFB76F88}"/>
              </a:ext>
            </a:extLst>
          </p:cNvPr>
          <p:cNvSpPr txBox="1"/>
          <p:nvPr/>
        </p:nvSpPr>
        <p:spPr>
          <a:xfrm>
            <a:off x="3124201" y="0"/>
            <a:ext cx="6005052" cy="34778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200" b="1" dirty="0">
                <a:latin typeface="+mj-lt"/>
              </a:rPr>
              <a:t>Frequent </a:t>
            </a:r>
            <a:r>
              <a:rPr lang="en-US" sz="2200" b="1" dirty="0" err="1">
                <a:latin typeface="+mj-lt"/>
              </a:rPr>
              <a:t>Itemsets</a:t>
            </a:r>
            <a:r>
              <a:rPr lang="en-US" sz="2200" b="1" dirty="0">
                <a:latin typeface="+mj-lt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</a:rPr>
              <a:t>The most common category in the dataset is </a:t>
            </a:r>
            <a:r>
              <a:rPr lang="en-US" sz="2200" b="1" dirty="0">
                <a:latin typeface="+mj-lt"/>
              </a:rPr>
              <a:t>Political_0</a:t>
            </a:r>
            <a:r>
              <a:rPr lang="en-US" sz="2200" dirty="0">
                <a:latin typeface="+mj-lt"/>
              </a:rPr>
              <a:t>, appearing in about 90.6% of the data. This means many people are not associated with political groups. Similarly, </a:t>
            </a:r>
            <a:r>
              <a:rPr lang="en-US" sz="2200" b="1" dirty="0">
                <a:latin typeface="+mj-lt"/>
              </a:rPr>
              <a:t>Support_Group_0</a:t>
            </a:r>
            <a:r>
              <a:rPr lang="en-US" sz="2200" dirty="0">
                <a:latin typeface="+mj-lt"/>
              </a:rPr>
              <a:t> and </a:t>
            </a:r>
            <a:r>
              <a:rPr lang="en-US" sz="2200" b="1" dirty="0">
                <a:latin typeface="+mj-lt"/>
              </a:rPr>
              <a:t>Social_Club_0</a:t>
            </a:r>
            <a:r>
              <a:rPr lang="en-US" sz="2200" dirty="0">
                <a:latin typeface="+mj-lt"/>
              </a:rPr>
              <a:t> are also common, meaning a large number of people are not engaged in these activities. This pattern helps us understand general interests and behaviors in the dataset.</a:t>
            </a:r>
          </a:p>
        </p:txBody>
      </p:sp>
    </p:spTree>
    <p:extLst>
      <p:ext uri="{BB962C8B-B14F-4D97-AF65-F5344CB8AC3E}">
        <p14:creationId xmlns:p14="http://schemas.microsoft.com/office/powerpoint/2010/main" val="2826583145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8DC14D-B666-F23D-F6FF-6DF9BC839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F44DEB2F-321A-5191-210D-EF3AF69472D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131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68BAE9E-4D56-55C3-1E4A-788646F4B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49" y="80136"/>
            <a:ext cx="2423652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FP-Growth &amp; Association Rule Mining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0C2CF8-71AC-B26A-79E5-794271CC66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167" t="30741" r="17823" b="11481"/>
          <a:stretch/>
        </p:blipFill>
        <p:spPr>
          <a:xfrm>
            <a:off x="-76200" y="1457188"/>
            <a:ext cx="8001000" cy="52769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0A2515A-941C-5773-0960-733236AF93C6}"/>
              </a:ext>
            </a:extLst>
          </p:cNvPr>
          <p:cNvSpPr txBox="1"/>
          <p:nvPr/>
        </p:nvSpPr>
        <p:spPr>
          <a:xfrm>
            <a:off x="2438400" y="0"/>
            <a:ext cx="6690853" cy="31393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200" b="1" dirty="0">
                <a:latin typeface="+mj-lt"/>
              </a:rPr>
              <a:t>Association Rules: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</a:rPr>
              <a:t>The association rules tell us how one category is related to another. For example, the rule </a:t>
            </a:r>
            <a:r>
              <a:rPr lang="en-US" sz="2200" b="1" dirty="0">
                <a:latin typeface="+mj-lt"/>
              </a:rPr>
              <a:t>Political_0 → Support_Group_0</a:t>
            </a:r>
            <a:r>
              <a:rPr lang="en-US" sz="2200" dirty="0">
                <a:latin typeface="+mj-lt"/>
              </a:rPr>
              <a:t> has a </a:t>
            </a:r>
            <a:r>
              <a:rPr lang="en-US" sz="2200" b="1" dirty="0">
                <a:latin typeface="+mj-lt"/>
              </a:rPr>
              <a:t>confidence of 86.3%</a:t>
            </a:r>
            <a:r>
              <a:rPr lang="en-US" sz="2200" dirty="0">
                <a:latin typeface="+mj-lt"/>
              </a:rPr>
              <a:t>, meaning that if someone is not involved in politics, there is an </a:t>
            </a:r>
            <a:r>
              <a:rPr lang="en-US" sz="2200" b="1" dirty="0">
                <a:latin typeface="+mj-lt"/>
              </a:rPr>
              <a:t>86% chance</a:t>
            </a:r>
            <a:r>
              <a:rPr lang="en-US" sz="2200" dirty="0">
                <a:latin typeface="+mj-lt"/>
              </a:rPr>
              <a:t> they are also not in a support group. The </a:t>
            </a:r>
            <a:r>
              <a:rPr lang="en-US" sz="2200" b="1" dirty="0">
                <a:latin typeface="+mj-lt"/>
              </a:rPr>
              <a:t>lift value (~1.02)</a:t>
            </a:r>
            <a:r>
              <a:rPr lang="en-US" sz="2200" dirty="0">
                <a:latin typeface="+mj-lt"/>
              </a:rPr>
              <a:t> suggests a very weak relationship—this rule is slightly better than random guessing.</a:t>
            </a:r>
          </a:p>
        </p:txBody>
      </p:sp>
    </p:spTree>
    <p:extLst>
      <p:ext uri="{BB962C8B-B14F-4D97-AF65-F5344CB8AC3E}">
        <p14:creationId xmlns:p14="http://schemas.microsoft.com/office/powerpoint/2010/main" val="278381134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673158-D473-660A-1E3A-1F2CFF9C7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BDE17594-DB1F-C615-DF76-F8CFEEB21FBF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132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A087DEC-E4EF-ACCA-8C47-C1ADC1E436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49" y="80136"/>
            <a:ext cx="2804652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FP-Growth &amp; Association Rule Mining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E5F0285-CEEA-1D38-7204-BA5F92B1F9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167" t="30741" r="17823" b="11481"/>
          <a:stretch/>
        </p:blipFill>
        <p:spPr>
          <a:xfrm>
            <a:off x="-76200" y="1457188"/>
            <a:ext cx="8001000" cy="52769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576C98-17D0-E067-E923-2860FD917234}"/>
              </a:ext>
            </a:extLst>
          </p:cNvPr>
          <p:cNvSpPr txBox="1"/>
          <p:nvPr/>
        </p:nvSpPr>
        <p:spPr>
          <a:xfrm>
            <a:off x="3124202" y="0"/>
            <a:ext cx="6005052" cy="24622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200" b="1" dirty="0">
                <a:latin typeface="+mj-lt"/>
              </a:rPr>
              <a:t>Association Rules: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</a:rPr>
              <a:t>Similarly, </a:t>
            </a:r>
            <a:r>
              <a:rPr lang="en-US" sz="2200" b="1" dirty="0">
                <a:latin typeface="+mj-lt"/>
              </a:rPr>
              <a:t>Social_Club_0 → Political_0</a:t>
            </a:r>
            <a:r>
              <a:rPr lang="en-US" sz="2200" dirty="0">
                <a:latin typeface="+mj-lt"/>
              </a:rPr>
              <a:t> has </a:t>
            </a:r>
            <a:r>
              <a:rPr lang="en-US" sz="2200" b="1" dirty="0">
                <a:latin typeface="+mj-lt"/>
              </a:rPr>
              <a:t>91.2% confidence</a:t>
            </a:r>
            <a:r>
              <a:rPr lang="en-US" sz="2200" dirty="0">
                <a:latin typeface="+mj-lt"/>
              </a:rPr>
              <a:t>, meaning if someone is not part of a social club, they are also very likely not involved in politics. However, the low lift values indicate that these relationships are not very strong.</a:t>
            </a:r>
          </a:p>
        </p:txBody>
      </p:sp>
    </p:spTree>
    <p:extLst>
      <p:ext uri="{BB962C8B-B14F-4D97-AF65-F5344CB8AC3E}">
        <p14:creationId xmlns:p14="http://schemas.microsoft.com/office/powerpoint/2010/main" val="278799702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A6CBF3-9A20-B808-AAEE-2895C4DCE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FD14ADAA-C964-8739-9057-BAFF2F52A096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133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57D5E8F-ECC5-1CFF-9F91-4C17444286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49" y="80136"/>
            <a:ext cx="2423652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FP-Growth &amp; Association Rule Mining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DDC081-F8A1-A730-7D48-B22A73C578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167" t="30741" r="17823" b="11481"/>
          <a:stretch/>
        </p:blipFill>
        <p:spPr>
          <a:xfrm>
            <a:off x="-76200" y="1457188"/>
            <a:ext cx="8001000" cy="52769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A0BC722-019E-F6F6-056E-87692BE75A38}"/>
              </a:ext>
            </a:extLst>
          </p:cNvPr>
          <p:cNvSpPr txBox="1"/>
          <p:nvPr/>
        </p:nvSpPr>
        <p:spPr>
          <a:xfrm>
            <a:off x="2438400" y="0"/>
            <a:ext cx="6690853" cy="46103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200" b="1" dirty="0">
                <a:latin typeface="+mj-lt"/>
              </a:rPr>
              <a:t>Key Takeaways: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200" dirty="0">
                <a:latin typeface="+mj-lt"/>
              </a:rPr>
              <a:t>Most people in the dataset are </a:t>
            </a:r>
            <a:r>
              <a:rPr lang="en-US" sz="2200" b="1" dirty="0">
                <a:latin typeface="+mj-lt"/>
              </a:rPr>
              <a:t>not part of political, social, or support groups</a:t>
            </a:r>
            <a:r>
              <a:rPr lang="en-US" sz="2200" dirty="0">
                <a:latin typeface="+mj-lt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200" b="1" dirty="0">
                <a:latin typeface="+mj-lt"/>
              </a:rPr>
              <a:t>There is some weak correlation between these categories</a:t>
            </a:r>
            <a:r>
              <a:rPr lang="en-US" sz="2200" dirty="0">
                <a:latin typeface="+mj-lt"/>
              </a:rPr>
              <a:t>—if a person is missing from one group, they are also likely to be missing from another.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200" b="1" dirty="0">
                <a:latin typeface="+mj-lt"/>
              </a:rPr>
              <a:t>Confidence is high, but lift is low</a:t>
            </a:r>
            <a:r>
              <a:rPr lang="en-US" sz="2200" dirty="0">
                <a:latin typeface="+mj-lt"/>
              </a:rPr>
              <a:t>, meaning these patterns exist but are not necessarily meaningful for decision-making.</a:t>
            </a:r>
          </a:p>
        </p:txBody>
      </p:sp>
    </p:spTree>
    <p:extLst>
      <p:ext uri="{BB962C8B-B14F-4D97-AF65-F5344CB8AC3E}">
        <p14:creationId xmlns:p14="http://schemas.microsoft.com/office/powerpoint/2010/main" val="4118062015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CB339-E632-9E22-A7B6-C9019F91C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9FBAC6E-9EAC-CF1D-420B-AB0E38575A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Thank You</a:t>
            </a:r>
            <a:endParaRPr spc="-1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24FA3D3-2D48-1396-02E0-E592D20AE6B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 marR="0" lvl="0" indent="0" defTabSz="914400" eaLnBrk="1" fontAlgn="auto" latinLnBrk="0" hangingPunct="1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pPr marL="38100" marR="0" lvl="0" indent="0" defTabSz="914400" eaLnBrk="1" fontAlgn="auto" latinLnBrk="0" hangingPunct="1">
                <a:lnSpc>
                  <a:spcPct val="100000"/>
                </a:lnSpc>
                <a:spcBef>
                  <a:spcPts val="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134</a:t>
            </a:fld>
            <a:r>
              <a:rPr kumimoji="0" sz="1000" b="0" i="0" u="none" strike="noStrike" kern="0" cap="none" spc="23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|</a:t>
            </a:r>
            <a:r>
              <a:rPr kumimoji="0" sz="1000" b="0" i="0" u="none" strike="noStrike" kern="0" cap="none" spc="40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Faculty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of</a:t>
            </a:r>
            <a:r>
              <a:rPr kumimoji="0" sz="1000" b="0" i="0" u="none" strike="noStrike" kern="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Business</a:t>
            </a:r>
            <a:r>
              <a:rPr kumimoji="0" sz="1000" b="0" i="0" u="none" strike="noStrike" kern="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and</a:t>
            </a:r>
            <a:r>
              <a:rPr kumimoji="0" sz="1000" b="0" i="0" u="none" strike="noStrike" kern="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Law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|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Peter</a:t>
            </a:r>
            <a:r>
              <a:rPr kumimoji="0" sz="1000" b="0" i="0" u="none" strike="noStrike" kern="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Faber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Business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1000" b="0" i="0" u="none" strike="noStrike" kern="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cs typeface="Arial"/>
              </a:rPr>
              <a:t>School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29AB1092-95B3-7ACF-8F0C-CB846267DED1}"/>
              </a:ext>
            </a:extLst>
          </p:cNvPr>
          <p:cNvSpPr txBox="1"/>
          <p:nvPr/>
        </p:nvSpPr>
        <p:spPr>
          <a:xfrm>
            <a:off x="519610" y="1416811"/>
            <a:ext cx="7745095" cy="511037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456565" marR="0" lvl="0" indent="-443865" defTabSz="914400" eaLnBrk="1" fontAlgn="auto" latinLnBrk="0" hangingPunct="1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rgbClr val="F2120C"/>
              </a:buClr>
              <a:buSzPct val="75000"/>
              <a:buFont typeface="Arial"/>
              <a:buChar char="•"/>
              <a:tabLst>
                <a:tab pos="456565" algn="l"/>
              </a:tabLst>
              <a:defRPr/>
            </a:pPr>
            <a:r>
              <a:rPr kumimoji="0" 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Calibri"/>
                <a:cs typeface="Arial"/>
              </a:rPr>
              <a:t>Have a Great Learning Day!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cs typeface="Arial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A0227068-EB5C-24F0-54DA-165117897DD9}"/>
              </a:ext>
            </a:extLst>
          </p:cNvPr>
          <p:cNvSpPr txBox="1"/>
          <p:nvPr/>
        </p:nvSpPr>
        <p:spPr>
          <a:xfrm>
            <a:off x="552269" y="2107461"/>
            <a:ext cx="7745095" cy="511037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456565" marR="0" lvl="0" indent="-443865" defTabSz="914400" eaLnBrk="1" fontAlgn="auto" latinLnBrk="0" hangingPunct="1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rgbClr val="F2120C"/>
              </a:buClr>
              <a:buSzPct val="75000"/>
              <a:buFont typeface="Arial"/>
              <a:buChar char="•"/>
              <a:tabLst>
                <a:tab pos="456565" algn="l"/>
              </a:tabLst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Feel free to reach out with any questions!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17070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F7D52-4036-973E-9066-0DF6DA7B0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BF52A50-9965-D2FE-02D0-E59A9A86825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14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0E2772A4-3B83-49F5-DF09-657130BD2272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02936A-F1EA-D12B-EB3B-2F34B35A2600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C824B1-AF74-C214-6B6B-C2CB1AAB6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541864"/>
            <a:ext cx="5503223" cy="4213405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EE4608E-982E-FCA8-C04F-583452C98DA3}"/>
              </a:ext>
            </a:extLst>
          </p:cNvPr>
          <p:cNvSpPr/>
          <p:nvPr/>
        </p:nvSpPr>
        <p:spPr>
          <a:xfrm>
            <a:off x="3657600" y="5871403"/>
            <a:ext cx="5492539" cy="16764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784B6B4B-5EC4-E54C-27C4-3421B2F1BE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8412" y="613662"/>
            <a:ext cx="9160823" cy="196451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2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Load Data</a:t>
            </a:r>
          </a:p>
          <a:p>
            <a:pPr marL="569913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Enter the Path folder to find it (e.g., D:\ACU\ITEC325_NLic_Applied Data Mining)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42133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6D815A-79AF-4BD4-A94A-79A8E1948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80F92C-1BFE-0CFB-E94A-1D4F87FE6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4505"/>
            <a:ext cx="9144000" cy="3463744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C93C4E81-81E4-FA5E-0694-45C4912818AA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15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BE15654B-37C2-DA72-038A-540834F3D718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1B88AC-86F2-9299-A949-BE598E4BCC17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9CA3ECA-A0D0-BDE5-8CB4-C58820253D00}"/>
              </a:ext>
            </a:extLst>
          </p:cNvPr>
          <p:cNvSpPr/>
          <p:nvPr/>
        </p:nvSpPr>
        <p:spPr>
          <a:xfrm>
            <a:off x="7543800" y="5410200"/>
            <a:ext cx="691939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9FCF68E1-38D1-3AFE-BC11-CF9A10814A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8412" y="936827"/>
            <a:ext cx="9160823" cy="131818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2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Load Data</a:t>
            </a:r>
          </a:p>
          <a:p>
            <a:pPr marL="569913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Click on the Dataset and Next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8738BD6-D430-BCAC-6F3B-34CA93149922}"/>
              </a:ext>
            </a:extLst>
          </p:cNvPr>
          <p:cNvSpPr/>
          <p:nvPr/>
        </p:nvSpPr>
        <p:spPr>
          <a:xfrm>
            <a:off x="1600201" y="4028768"/>
            <a:ext cx="1981200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85834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8676E-48DD-7F84-E8DD-AA9DE680B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41DCEEE-349C-6211-C8AB-A29C9E46A8CE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16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E157492A-6C60-BF10-6A92-857C0C1DE215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C07595-5A8C-9F81-5D28-DAC9EBE7A5D1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06BC76-7EE7-A45B-DFAF-904DABD65E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67" t="1111" r="16667" b="7037"/>
          <a:stretch/>
        </p:blipFill>
        <p:spPr>
          <a:xfrm>
            <a:off x="3599580" y="977501"/>
            <a:ext cx="5522966" cy="42802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BAAE20-64D7-D19D-111D-E08669317424}"/>
              </a:ext>
            </a:extLst>
          </p:cNvPr>
          <p:cNvSpPr txBox="1"/>
          <p:nvPr/>
        </p:nvSpPr>
        <p:spPr>
          <a:xfrm>
            <a:off x="0" y="977500"/>
            <a:ext cx="359958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The imported dataset contains key attributes such as energy consumption, insulation rating, temperature, home size, number of occupants, and solar panel installation, essential for analyzing household energy efficiency in Australia.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3805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63E69-5020-7CAE-ABDC-C5DED5BC0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CF4477D-4F6A-79AF-019F-2A4E4363DCB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17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0BA485F-B8D2-87E9-23FF-40B8DAA643B6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401C1C-D109-21A8-BAE9-6F44F536BE0C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F548A2-2B97-DA58-BC99-8CD9EA114C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67" t="1111" r="16667" b="7037"/>
          <a:stretch/>
        </p:blipFill>
        <p:spPr>
          <a:xfrm>
            <a:off x="3599580" y="977501"/>
            <a:ext cx="5522966" cy="42802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62AB78-FB33-85CF-937F-21E5EB0DDC28}"/>
              </a:ext>
            </a:extLst>
          </p:cNvPr>
          <p:cNvSpPr txBox="1"/>
          <p:nvPr/>
        </p:nvSpPr>
        <p:spPr>
          <a:xfrm>
            <a:off x="0" y="977500"/>
            <a:ext cx="3599580" cy="5093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dirty="0">
                <a:latin typeface="+mj-lt"/>
              </a:rPr>
              <a:t>The imported dataset contains key attributes such as energy consumption, insulation rating, temperature, home size, number of occupants, and solar panel installation, essential for analyzing household energy efficiency in Australia.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dirty="0">
                <a:latin typeface="+mj-lt"/>
              </a:rPr>
              <a:t>Click Next</a:t>
            </a:r>
            <a:endParaRPr lang="en-AU" sz="2500" dirty="0">
              <a:latin typeface="+mj-lt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ECBF23C-0D9A-6F9B-B9F5-9EF350863AA5}"/>
              </a:ext>
            </a:extLst>
          </p:cNvPr>
          <p:cNvSpPr/>
          <p:nvPr/>
        </p:nvSpPr>
        <p:spPr>
          <a:xfrm>
            <a:off x="8077200" y="4953000"/>
            <a:ext cx="609600" cy="3048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9353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4040D8-8075-E77D-4EC9-99A4F36FC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B51ECDA-2742-6795-51C4-32A3EC662C6A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18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E02766FB-AD4A-60F4-B691-46AA12BCB5EA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F64C4C-9CD7-485C-C6B5-91A217858330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9EA229-27E5-0F6A-A863-C14F3DFFA03F}"/>
              </a:ext>
            </a:extLst>
          </p:cNvPr>
          <p:cNvSpPr txBox="1"/>
          <p:nvPr/>
        </p:nvSpPr>
        <p:spPr>
          <a:xfrm>
            <a:off x="0" y="943087"/>
            <a:ext cx="3048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Where to Store Data?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Choose Local Repository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on Finish</a:t>
            </a:r>
            <a:endParaRPr lang="en-AU" sz="2800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C525B4-13A1-7779-CCAD-57E6BA5625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67" t="1111" r="16667" b="7037"/>
          <a:stretch/>
        </p:blipFill>
        <p:spPr>
          <a:xfrm>
            <a:off x="3048000" y="943087"/>
            <a:ext cx="6096000" cy="472440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975A44B-F79E-09FD-5DDB-1593FC3AF802}"/>
              </a:ext>
            </a:extLst>
          </p:cNvPr>
          <p:cNvSpPr/>
          <p:nvPr/>
        </p:nvSpPr>
        <p:spPr>
          <a:xfrm>
            <a:off x="3057832" y="4800600"/>
            <a:ext cx="1590368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127F7B0-59CE-F2AE-8FC8-95F34899A50E}"/>
              </a:ext>
            </a:extLst>
          </p:cNvPr>
          <p:cNvSpPr/>
          <p:nvPr/>
        </p:nvSpPr>
        <p:spPr>
          <a:xfrm>
            <a:off x="3075038" y="1600200"/>
            <a:ext cx="1590368" cy="381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8075CDF-D146-5578-091F-B4BA198774C0}"/>
              </a:ext>
            </a:extLst>
          </p:cNvPr>
          <p:cNvSpPr/>
          <p:nvPr/>
        </p:nvSpPr>
        <p:spPr>
          <a:xfrm>
            <a:off x="8037872" y="5355312"/>
            <a:ext cx="523568" cy="28267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4185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CDBCD-456E-10F0-80AD-C290D02F3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6FBEDB-5CC1-0692-8CB9-A3241A7922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7433" b="8922"/>
          <a:stretch/>
        </p:blipFill>
        <p:spPr>
          <a:xfrm>
            <a:off x="3015435" y="1447800"/>
            <a:ext cx="6117710" cy="5009285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8392C010-0541-7D84-D96A-9914CDE537DC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19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B9CEB76-EAD6-BEB5-EE4E-4D71D0DB1542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6CCDAA-7E81-1A6E-23D9-9A78DFC5CD8A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B24EFB-3B12-DC24-4F9C-CBF98F7896A4}"/>
              </a:ext>
            </a:extLst>
          </p:cNvPr>
          <p:cNvSpPr txBox="1"/>
          <p:nvPr/>
        </p:nvSpPr>
        <p:spPr>
          <a:xfrm>
            <a:off x="0" y="943087"/>
            <a:ext cx="3048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We will see this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on Design View</a:t>
            </a:r>
            <a:endParaRPr lang="en-AU" sz="2800" dirty="0">
              <a:latin typeface="+mj-lt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BBDE9CB-1CA2-129B-8537-BE865F37600E}"/>
              </a:ext>
            </a:extLst>
          </p:cNvPr>
          <p:cNvSpPr/>
          <p:nvPr/>
        </p:nvSpPr>
        <p:spPr>
          <a:xfrm>
            <a:off x="6041313" y="1715179"/>
            <a:ext cx="806855" cy="32255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5919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03428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What</a:t>
            </a:r>
            <a:r>
              <a:rPr spc="-50" dirty="0"/>
              <a:t> </a:t>
            </a:r>
            <a:r>
              <a:rPr dirty="0"/>
              <a:t>are</a:t>
            </a:r>
            <a:r>
              <a:rPr spc="-45" dirty="0"/>
              <a:t> </a:t>
            </a:r>
            <a:r>
              <a:rPr dirty="0"/>
              <a:t>we</a:t>
            </a:r>
            <a:r>
              <a:rPr spc="-45" dirty="0"/>
              <a:t> </a:t>
            </a:r>
            <a:r>
              <a:rPr dirty="0"/>
              <a:t>doing</a:t>
            </a:r>
            <a:r>
              <a:rPr spc="-40" dirty="0"/>
              <a:t> </a:t>
            </a:r>
            <a:r>
              <a:rPr dirty="0"/>
              <a:t>this</a:t>
            </a:r>
            <a:r>
              <a:rPr spc="-45" dirty="0"/>
              <a:t> </a:t>
            </a:r>
            <a:r>
              <a:rPr spc="-10" dirty="0"/>
              <a:t>week?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51045" y="2033763"/>
            <a:ext cx="6382388" cy="3479006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8444E-0524-2E0F-A8E9-611A0DEF3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AC4CC74-1366-5D4E-2607-DC80ED53346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20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1813FC82-E048-2C60-C9D6-FD6619958EF0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4714F2-6653-9430-8082-2CDB7990ACB7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2EE4C3-4AC4-0B53-AA2E-106992AC85E9}"/>
              </a:ext>
            </a:extLst>
          </p:cNvPr>
          <p:cNvSpPr txBox="1"/>
          <p:nvPr/>
        </p:nvSpPr>
        <p:spPr>
          <a:xfrm>
            <a:off x="0" y="943087"/>
            <a:ext cx="9144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3.  Preprocess Data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Check for </a:t>
            </a:r>
            <a:r>
              <a:rPr lang="en-US" sz="2800" b="1" dirty="0">
                <a:latin typeface="+mj-lt"/>
              </a:rPr>
              <a:t>missing values</a:t>
            </a:r>
            <a:r>
              <a:rPr lang="en-US" sz="2800" dirty="0">
                <a:latin typeface="+mj-lt"/>
              </a:rPr>
              <a:t>: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Go to </a:t>
            </a:r>
            <a:r>
              <a:rPr lang="en-US" sz="2800" b="1" dirty="0">
                <a:latin typeface="+mj-lt"/>
              </a:rPr>
              <a:t>Operators</a:t>
            </a:r>
            <a:r>
              <a:rPr lang="en-US" sz="2800" dirty="0">
                <a:latin typeface="+mj-lt"/>
              </a:rPr>
              <a:t> → </a:t>
            </a:r>
            <a:br>
              <a:rPr lang="en-US" sz="2800" dirty="0">
                <a:latin typeface="+mj-lt"/>
              </a:rPr>
            </a:br>
            <a:r>
              <a:rPr lang="en-US" sz="2800" b="1" dirty="0">
                <a:latin typeface="+mj-lt"/>
              </a:rPr>
              <a:t>Cleansing</a:t>
            </a:r>
            <a:r>
              <a:rPr lang="en-US" sz="2800" dirty="0">
                <a:latin typeface="+mj-lt"/>
              </a:rPr>
              <a:t> → </a:t>
            </a:r>
            <a:br>
              <a:rPr lang="en-US" sz="2800" dirty="0">
                <a:latin typeface="+mj-lt"/>
              </a:rPr>
            </a:br>
            <a:r>
              <a:rPr lang="en-US" sz="2800" b="1" dirty="0">
                <a:latin typeface="+mj-lt"/>
              </a:rPr>
              <a:t>Replace Missing Values</a:t>
            </a:r>
            <a:r>
              <a:rPr lang="en-US" sz="2800" dirty="0">
                <a:latin typeface="+mj-lt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Drag and Drop </a:t>
            </a:r>
            <a:r>
              <a:rPr lang="en-US" sz="2800" dirty="0">
                <a:latin typeface="+mj-lt"/>
              </a:rPr>
              <a:t>it in the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Process Panel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197FA5-E3B4-1275-0BF9-803F21E5DC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5000" b="24814"/>
          <a:stretch/>
        </p:blipFill>
        <p:spPr>
          <a:xfrm>
            <a:off x="4526169" y="2514600"/>
            <a:ext cx="4600625" cy="4323735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3595C5D-6291-401D-1710-E7E3AA0BC605}"/>
              </a:ext>
            </a:extLst>
          </p:cNvPr>
          <p:cNvSpPr/>
          <p:nvPr/>
        </p:nvSpPr>
        <p:spPr>
          <a:xfrm>
            <a:off x="4557252" y="5429792"/>
            <a:ext cx="2529348" cy="97100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3285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C4E206-E79D-E0EA-EE2D-B2C77CC90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6BDD874A-7921-28DC-7F1A-25DD2B1CE09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21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6137AF35-9D8E-9F04-D2A7-1AC4FF049A33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723D32-5472-F910-7360-2179F69C6785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4AC373-C6BD-8D10-6788-31E7C527B7D6}"/>
              </a:ext>
            </a:extLst>
          </p:cNvPr>
          <p:cNvSpPr txBox="1"/>
          <p:nvPr/>
        </p:nvSpPr>
        <p:spPr>
          <a:xfrm>
            <a:off x="0" y="943086"/>
            <a:ext cx="9144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Drag and Drop the Household Energy dataset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into Process Panel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Connect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dataset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 Replace Missing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Value.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15D6D9-2141-5802-8141-9BC7C07F06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916" b="47037"/>
          <a:stretch/>
        </p:blipFill>
        <p:spPr>
          <a:xfrm>
            <a:off x="3505200" y="1676400"/>
            <a:ext cx="5616038" cy="228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772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87373-3670-2641-23B2-75DDC81A4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287251C-9924-C10A-4756-1012D284C04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22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5859BBF-AE57-F220-3358-011B7539B8EB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77718E-7D06-D16B-EE97-1E11D507EEAC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64A86D-F7EE-C693-60EF-C0E52C9277C3}"/>
              </a:ext>
            </a:extLst>
          </p:cNvPr>
          <p:cNvSpPr txBox="1"/>
          <p:nvPr/>
        </p:nvSpPr>
        <p:spPr>
          <a:xfrm>
            <a:off x="0" y="943086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Make Sure View &gt;&gt; Show Panel &gt;&gt; Parameters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is </a:t>
            </a: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ticked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like here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18A09-B272-16AC-CE1C-BE4A52CE1C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7500" b="1669"/>
          <a:stretch/>
        </p:blipFill>
        <p:spPr>
          <a:xfrm>
            <a:off x="4306181" y="1791430"/>
            <a:ext cx="4800600" cy="5057664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B1A7575-E743-71C8-BDC7-F018C7E9267F}"/>
              </a:ext>
            </a:extLst>
          </p:cNvPr>
          <p:cNvSpPr/>
          <p:nvPr/>
        </p:nvSpPr>
        <p:spPr>
          <a:xfrm>
            <a:off x="6096000" y="4800600"/>
            <a:ext cx="3048000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B029571-A15D-AA5D-CAFB-6F57C51B7C03}"/>
              </a:ext>
            </a:extLst>
          </p:cNvPr>
          <p:cNvSpPr/>
          <p:nvPr/>
        </p:nvSpPr>
        <p:spPr>
          <a:xfrm>
            <a:off x="5124200" y="2375589"/>
            <a:ext cx="1066800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C4FCF06-CCCA-1404-C925-A0EB73D88148}"/>
              </a:ext>
            </a:extLst>
          </p:cNvPr>
          <p:cNvSpPr/>
          <p:nvPr/>
        </p:nvSpPr>
        <p:spPr>
          <a:xfrm>
            <a:off x="5066802" y="1911695"/>
            <a:ext cx="279073" cy="15263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6624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71D1B-1306-5813-3447-5A8B4CFF6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FDB8AC8-6E9F-BE7B-3103-5639BBAF2F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297" b="15926"/>
          <a:stretch/>
        </p:blipFill>
        <p:spPr>
          <a:xfrm>
            <a:off x="0" y="5809834"/>
            <a:ext cx="9144000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E15DA0A-86C5-E3AB-B87C-17DE07360B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297" b="8519"/>
          <a:stretch/>
        </p:blipFill>
        <p:spPr>
          <a:xfrm>
            <a:off x="25730" y="2261267"/>
            <a:ext cx="9144000" cy="3301333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A74FDE59-FA30-43F5-25C6-8480B8761ED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23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9E092DB0-119E-336D-794A-EE61BDEDDA9D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571E07-5A9F-929B-43E5-8F62D59C0204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3CFA6F-797A-737E-4905-86752FD91FFB}"/>
              </a:ext>
            </a:extLst>
          </p:cNvPr>
          <p:cNvSpPr txBox="1"/>
          <p:nvPr/>
        </p:nvSpPr>
        <p:spPr>
          <a:xfrm>
            <a:off x="0" y="943086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 dirty="0">
                <a:latin typeface="+mj-lt"/>
              </a:rPr>
              <a:t>Configure settings (e.g., replace missing all values with the mean).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837CB02-54EB-724F-13E4-0E35134C94B0}"/>
              </a:ext>
            </a:extLst>
          </p:cNvPr>
          <p:cNvSpPr/>
          <p:nvPr/>
        </p:nvSpPr>
        <p:spPr>
          <a:xfrm>
            <a:off x="2562821" y="6097997"/>
            <a:ext cx="3048000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1FAFE2B-FC48-4F87-841E-CC645DC7A6B0}"/>
              </a:ext>
            </a:extLst>
          </p:cNvPr>
          <p:cNvSpPr/>
          <p:nvPr/>
        </p:nvSpPr>
        <p:spPr>
          <a:xfrm>
            <a:off x="2596468" y="4482434"/>
            <a:ext cx="1066800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09461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69079C-17F4-10C1-3A05-A658C736B4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9430F77-6E7B-59BF-38AF-10486E862F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297" b="15926"/>
          <a:stretch/>
        </p:blipFill>
        <p:spPr>
          <a:xfrm>
            <a:off x="0" y="5809834"/>
            <a:ext cx="9144000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39C53B-DB9C-B5C3-AE91-3A9DC3CA61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297" b="8519"/>
          <a:stretch/>
        </p:blipFill>
        <p:spPr>
          <a:xfrm>
            <a:off x="25730" y="2261267"/>
            <a:ext cx="9144000" cy="3301333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EFBB472E-46AA-325B-3E33-E28FB2ACA78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24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6B32940-370B-4B66-273C-91522F86EFE1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E8BBD9-1BDD-57A0-DE1F-68EA554675E5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548014-25FE-A0FA-304F-21626705EDC9}"/>
              </a:ext>
            </a:extLst>
          </p:cNvPr>
          <p:cNvSpPr txBox="1"/>
          <p:nvPr/>
        </p:nvSpPr>
        <p:spPr>
          <a:xfrm>
            <a:off x="0" y="943086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 dirty="0">
                <a:latin typeface="+mj-lt"/>
              </a:rPr>
              <a:t>Configure settings (e.g., replace missing all values with the mean).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E5C44CD-630C-7242-57A2-3EA48D035B7D}"/>
              </a:ext>
            </a:extLst>
          </p:cNvPr>
          <p:cNvSpPr/>
          <p:nvPr/>
        </p:nvSpPr>
        <p:spPr>
          <a:xfrm>
            <a:off x="2562821" y="6097997"/>
            <a:ext cx="3048000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08202F1-5019-500F-5584-F73BEE67BADC}"/>
              </a:ext>
            </a:extLst>
          </p:cNvPr>
          <p:cNvSpPr/>
          <p:nvPr/>
        </p:nvSpPr>
        <p:spPr>
          <a:xfrm>
            <a:off x="2596468" y="4482434"/>
            <a:ext cx="1066800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06431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FDBCF-7FA2-DFAE-259C-CF7054797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95D518-E960-AB4C-5572-442C8821C7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6667" b="10000"/>
          <a:stretch/>
        </p:blipFill>
        <p:spPr>
          <a:xfrm>
            <a:off x="2438491" y="2228850"/>
            <a:ext cx="6705600" cy="4629150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124CB59D-0A68-9B6E-C62E-9A358214C74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25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2163B2E-8F31-37FF-2D8A-F08C9AFFC8E4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19F54-76DF-6C9A-57A2-3239C6083FAB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B92EC9-65B9-65B5-843E-9A02A7AA4319}"/>
              </a:ext>
            </a:extLst>
          </p:cNvPr>
          <p:cNvSpPr txBox="1"/>
          <p:nvPr/>
        </p:nvSpPr>
        <p:spPr>
          <a:xfrm>
            <a:off x="0" y="943086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 dirty="0">
                <a:latin typeface="+mj-lt"/>
              </a:rPr>
              <a:t>Now, we ensure the data is cleaned and we can proceed with correlation analysis step.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03433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7AE2FD-4F0C-6126-26C7-049E54188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74B04E1-EA42-9E99-362A-7C80226F5DC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26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40BB9891-1A77-B8C4-6A5E-702DD936C2E9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2AF4F4-4EA0-86B0-76D7-3CDC1CEB9BB7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610ED5-8061-62C1-B0C2-80CD7B887EE2}"/>
              </a:ext>
            </a:extLst>
          </p:cNvPr>
          <p:cNvSpPr txBox="1"/>
          <p:nvPr/>
        </p:nvSpPr>
        <p:spPr>
          <a:xfrm>
            <a:off x="0" y="943087"/>
            <a:ext cx="9144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4.  Select Relevant Attributes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Since we only need key attributes for correlation analysis (e.g., </a:t>
            </a:r>
            <a:r>
              <a:rPr lang="en-US" sz="2800" b="1" dirty="0" err="1">
                <a:latin typeface="+mj-lt"/>
              </a:rPr>
              <a:t>Energy_Consumption</a:t>
            </a:r>
            <a:r>
              <a:rPr lang="en-US" sz="2800" b="1" dirty="0">
                <a:latin typeface="+mj-lt"/>
              </a:rPr>
              <a:t>, </a:t>
            </a:r>
            <a:r>
              <a:rPr lang="en-US" sz="2800" b="1" dirty="0" err="1">
                <a:latin typeface="+mj-lt"/>
              </a:rPr>
              <a:t>Insulation_Rating</a:t>
            </a:r>
            <a:r>
              <a:rPr lang="en-US" sz="2800" b="1" dirty="0">
                <a:latin typeface="+mj-lt"/>
              </a:rPr>
              <a:t>, Temperature, </a:t>
            </a:r>
            <a:r>
              <a:rPr lang="en-US" sz="2800" b="1" dirty="0" err="1">
                <a:latin typeface="+mj-lt"/>
              </a:rPr>
              <a:t>Home_Size</a:t>
            </a:r>
            <a:r>
              <a:rPr lang="en-US" sz="2800" dirty="0">
                <a:latin typeface="+mj-lt"/>
              </a:rPr>
              <a:t>), filter out unnecessary attributes:</a:t>
            </a:r>
            <a:endParaRPr lang="en-US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974020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7125AE-D08B-0758-CFB2-8975174B8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CF99F04-9DCF-4BEA-2160-288E8E5EAD0E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27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54C078A8-9242-0CB6-3D28-0FDADD0543BC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29E3C8-ECFD-8B6A-6DD0-F45EA1B44092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ADB0FE-8D99-E0BB-4211-3564C579BF86}"/>
              </a:ext>
            </a:extLst>
          </p:cNvPr>
          <p:cNvSpPr txBox="1"/>
          <p:nvPr/>
        </p:nvSpPr>
        <p:spPr>
          <a:xfrm>
            <a:off x="0" y="943087"/>
            <a:ext cx="9144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Operators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panel, search for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Attributes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Drag it into the Process panel after the Replace Missing Values operator.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Connect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Replace Missing Values operator’s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output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Attributes operator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16089B2-3D7A-28D1-850B-B603F58F1F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0000"/>
          <a:stretch/>
        </p:blipFill>
        <p:spPr>
          <a:xfrm>
            <a:off x="0" y="4200261"/>
            <a:ext cx="9144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1237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9CB5C5-89FD-7A22-E62C-813376AF1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A2D16F5-FE2C-3719-F73C-4B634972656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28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10CBCC14-80B8-362A-E273-DE4A07DDE148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541207-3E92-76AB-4886-D8739FA9752E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E16FD4-4A08-91C5-EEC0-D2D78150E426}"/>
              </a:ext>
            </a:extLst>
          </p:cNvPr>
          <p:cNvSpPr txBox="1"/>
          <p:nvPr/>
        </p:nvSpPr>
        <p:spPr>
          <a:xfrm>
            <a:off x="0" y="714097"/>
            <a:ext cx="9144000" cy="5013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Attributes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operator (Make sure View &gt;&gt; Show Pannel &gt;&gt; Parameters is ticked)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lang="en-US" altLang="en-US" sz="2700" dirty="0">
                <a:solidFill>
                  <a:schemeClr val="tx1"/>
                </a:solidFill>
                <a:latin typeface="+mj-lt"/>
              </a:rPr>
              <a:t>Choose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these attributes (Attribute Filter Type &gt;&gt; Subset &gt;&gt; Select Attributes &gt;&gt; Hold Ctrl Key &gt;&gt; Select the Attributes)</a:t>
            </a:r>
          </a:p>
          <a:p>
            <a:pPr marL="6651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Energy_Consumption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6651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Insulation_Rating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6651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Temperature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6651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Home_Size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FF5480-72DC-78CA-DDD7-8B2FE5AFD2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333" t="35185" r="24167" b="14445"/>
          <a:stretch/>
        </p:blipFill>
        <p:spPr>
          <a:xfrm>
            <a:off x="4495800" y="3124200"/>
            <a:ext cx="4648200" cy="277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7043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E2596-15FE-E039-BEB5-B92020138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CB28253-567C-C595-C31C-F8D2312C920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29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854217F1-26A8-4300-D30C-23EB84E00A77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CFA8E-3384-E2CB-97B3-67170E093BDC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95852B-459C-8F4E-B450-B6319050E9BE}"/>
              </a:ext>
            </a:extLst>
          </p:cNvPr>
          <p:cNvSpPr txBox="1"/>
          <p:nvPr/>
        </p:nvSpPr>
        <p:spPr>
          <a:xfrm>
            <a:off x="0" y="714097"/>
            <a:ext cx="9144000" cy="6511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Apply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Return to Process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945358-E88B-044E-57E4-EDDCB05F3C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834" t="14444" r="25833" b="20371"/>
          <a:stretch/>
        </p:blipFill>
        <p:spPr>
          <a:xfrm>
            <a:off x="2362200" y="1373630"/>
            <a:ext cx="6816436" cy="5171089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2205D3-B194-F137-C973-B38D54CA0BFD}"/>
              </a:ext>
            </a:extLst>
          </p:cNvPr>
          <p:cNvSpPr/>
          <p:nvPr/>
        </p:nvSpPr>
        <p:spPr>
          <a:xfrm>
            <a:off x="7479475" y="6120152"/>
            <a:ext cx="685800" cy="33309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1406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3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EDF7C7-E142-422D-3920-3BA41DC903A7}"/>
              </a:ext>
            </a:extLst>
          </p:cNvPr>
          <p:cNvSpPr txBox="1"/>
          <p:nvPr/>
        </p:nvSpPr>
        <p:spPr>
          <a:xfrm>
            <a:off x="17206" y="1017167"/>
            <a:ext cx="9144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is Correlation Analysis?</a:t>
            </a:r>
          </a:p>
          <a:p>
            <a:pPr marL="8112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Correlation measures the strength and direction of a relationship between two numerical variables.</a:t>
            </a:r>
          </a:p>
          <a:p>
            <a:pPr marL="8112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It helps identify patterns in data where one variable changes in relation to another.</a:t>
            </a:r>
          </a:p>
          <a:p>
            <a:pPr marL="81121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Correlation coefficients range from -1 (perfect negative correlation) to 1 (perfect positive correlation), with 0 indicating no correlation.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15457E-104C-8554-71DA-A3B19C285BBA}"/>
              </a:ext>
            </a:extLst>
          </p:cNvPr>
          <p:cNvSpPr txBox="1"/>
          <p:nvPr/>
        </p:nvSpPr>
        <p:spPr>
          <a:xfrm>
            <a:off x="0" y="0"/>
            <a:ext cx="42814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Correlation Analysis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69EE6A-0A67-FC95-932D-FCA2E4119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6C7E83F-3414-8EF4-061C-70E17A12802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30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0F9A611-FE4B-0387-588E-ACF43EB7189B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132E43-F468-9962-8EF3-1BFD097087AA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AC184D-F1C5-B312-BE7D-0DBB02F61AA5}"/>
              </a:ext>
            </a:extLst>
          </p:cNvPr>
          <p:cNvSpPr txBox="1"/>
          <p:nvPr/>
        </p:nvSpPr>
        <p:spPr>
          <a:xfrm>
            <a:off x="0" y="507751"/>
            <a:ext cx="914400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We select </a:t>
            </a:r>
            <a:r>
              <a:rPr lang="en-US" sz="2800" b="1" dirty="0" err="1">
                <a:latin typeface="+mj-lt"/>
              </a:rPr>
              <a:t>Energy_Consumption</a:t>
            </a:r>
            <a:r>
              <a:rPr lang="en-US" sz="2800" b="1" dirty="0">
                <a:latin typeface="+mj-lt"/>
              </a:rPr>
              <a:t>, </a:t>
            </a:r>
            <a:r>
              <a:rPr lang="en-US" sz="2800" b="1" dirty="0" err="1">
                <a:latin typeface="+mj-lt"/>
              </a:rPr>
              <a:t>Insulation_Rating</a:t>
            </a:r>
            <a:r>
              <a:rPr lang="en-US" sz="2800" b="1" dirty="0">
                <a:latin typeface="+mj-lt"/>
              </a:rPr>
              <a:t>, Temperature,</a:t>
            </a:r>
            <a:r>
              <a:rPr lang="en-US" sz="2800" dirty="0">
                <a:latin typeface="+mj-lt"/>
              </a:rPr>
              <a:t> and </a:t>
            </a:r>
            <a:r>
              <a:rPr lang="en-US" sz="2800" b="1" dirty="0" err="1">
                <a:latin typeface="+mj-lt"/>
              </a:rPr>
              <a:t>Home_Size</a:t>
            </a:r>
            <a:r>
              <a:rPr lang="en-US" sz="2800" dirty="0">
                <a:latin typeface="+mj-lt"/>
              </a:rPr>
              <a:t> among other attributes because they are the most relevant for analyzing how household energy use is affected by different factors. Here's why: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 err="1">
                <a:latin typeface="+mj-lt"/>
              </a:rPr>
              <a:t>Energy_Consumption</a:t>
            </a:r>
            <a:r>
              <a:rPr lang="en-US" sz="2800" b="1" dirty="0">
                <a:latin typeface="+mj-lt"/>
              </a:rPr>
              <a:t> (kWh)</a:t>
            </a:r>
            <a:r>
              <a:rPr lang="en-US" sz="2800" dirty="0">
                <a:latin typeface="+mj-lt"/>
              </a:rPr>
              <a:t> → </a:t>
            </a:r>
            <a:r>
              <a:rPr lang="en-US" sz="2800" b="1" dirty="0">
                <a:latin typeface="+mj-lt"/>
              </a:rPr>
              <a:t>Target Variable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This is the key variable we want to analyze. It represents the amount of energy used by the household.</a:t>
            </a:r>
          </a:p>
        </p:txBody>
      </p:sp>
    </p:spTree>
    <p:extLst>
      <p:ext uri="{BB962C8B-B14F-4D97-AF65-F5344CB8AC3E}">
        <p14:creationId xmlns:p14="http://schemas.microsoft.com/office/powerpoint/2010/main" val="603449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C4E87-9232-E617-1395-23DA2F405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146C958-07D4-C550-FF41-AE6DA576D10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31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9B29AAE-A7B5-9672-7331-71431431C47F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CE0AB-E8D7-E5A1-A7C1-D0FB11D7D393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0C1B4A-B4A2-CADD-0DE5-A753C4711670}"/>
              </a:ext>
            </a:extLst>
          </p:cNvPr>
          <p:cNvSpPr txBox="1"/>
          <p:nvPr/>
        </p:nvSpPr>
        <p:spPr>
          <a:xfrm>
            <a:off x="0" y="830917"/>
            <a:ext cx="9144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en-US" sz="2800" b="1" dirty="0" err="1">
                <a:latin typeface="+mj-lt"/>
              </a:rPr>
              <a:t>Insulation_Rating</a:t>
            </a:r>
            <a:r>
              <a:rPr lang="en-US" sz="2800" b="1" dirty="0">
                <a:latin typeface="+mj-lt"/>
              </a:rPr>
              <a:t> (Scale 1-10)</a:t>
            </a:r>
            <a:r>
              <a:rPr lang="en-US" sz="2800" dirty="0">
                <a:latin typeface="+mj-lt"/>
              </a:rPr>
              <a:t> → </a:t>
            </a:r>
            <a:r>
              <a:rPr lang="en-US" sz="2800" b="1" dirty="0">
                <a:latin typeface="+mj-lt"/>
              </a:rPr>
              <a:t>Efficiency Factor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Insulation affects how much heating/cooling is needed. A higher insulation rating should reduce energy consumption.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en-US" sz="2800" b="1" dirty="0">
                <a:latin typeface="+mj-lt"/>
              </a:rPr>
              <a:t>Temperature (°C)</a:t>
            </a:r>
            <a:r>
              <a:rPr lang="en-US" sz="2800" dirty="0">
                <a:latin typeface="+mj-lt"/>
              </a:rPr>
              <a:t> → </a:t>
            </a:r>
            <a:r>
              <a:rPr lang="en-US" sz="2800" b="1" dirty="0">
                <a:latin typeface="+mj-lt"/>
              </a:rPr>
              <a:t>Environmental Influence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Outside temperature affects heating and cooling needs. We expect </a:t>
            </a:r>
            <a:r>
              <a:rPr lang="en-US" sz="2800" b="1" dirty="0">
                <a:latin typeface="+mj-lt"/>
              </a:rPr>
              <a:t>colder temperatures to increase energy use</a:t>
            </a:r>
            <a:r>
              <a:rPr lang="en-US" sz="2800" dirty="0">
                <a:latin typeface="+mj-lt"/>
              </a:rPr>
              <a:t> and </a:t>
            </a:r>
            <a:r>
              <a:rPr lang="en-US" sz="2800" b="1" dirty="0">
                <a:latin typeface="+mj-lt"/>
              </a:rPr>
              <a:t>warmer temperatures to reduce it</a:t>
            </a:r>
            <a:r>
              <a:rPr lang="en-US" sz="28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99580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C5EFC6-4061-AA1C-FD15-CE56D70DB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BA8BB860-0B2B-CE09-6FA5-63FB52BFC984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32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AC7FB0CB-E858-37BA-F6B2-B202C577AA7D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363E70-6E01-9044-317E-8379F741F1BC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A3B72D-DE18-2337-CA3C-5AF91F5BE12F}"/>
              </a:ext>
            </a:extLst>
          </p:cNvPr>
          <p:cNvSpPr txBox="1"/>
          <p:nvPr/>
        </p:nvSpPr>
        <p:spPr>
          <a:xfrm>
            <a:off x="0" y="830917"/>
            <a:ext cx="9144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en-US" sz="2800" b="1" dirty="0" err="1">
                <a:latin typeface="+mj-lt"/>
              </a:rPr>
              <a:t>Home_Size</a:t>
            </a:r>
            <a:r>
              <a:rPr lang="en-US" sz="2800" b="1" dirty="0">
                <a:latin typeface="+mj-lt"/>
              </a:rPr>
              <a:t> (m²)</a:t>
            </a:r>
            <a:r>
              <a:rPr lang="en-US" sz="2800" dirty="0">
                <a:latin typeface="+mj-lt"/>
              </a:rPr>
              <a:t> → </a:t>
            </a:r>
            <a:r>
              <a:rPr lang="en-US" sz="2800" b="1" dirty="0">
                <a:latin typeface="+mj-lt"/>
              </a:rPr>
              <a:t>Space Factor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Larger homes typically require more energy to heat or cool, making this an important factor in energy analysis.</a:t>
            </a:r>
          </a:p>
        </p:txBody>
      </p:sp>
    </p:spTree>
    <p:extLst>
      <p:ext uri="{BB962C8B-B14F-4D97-AF65-F5344CB8AC3E}">
        <p14:creationId xmlns:p14="http://schemas.microsoft.com/office/powerpoint/2010/main" val="38377993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08EE0-909E-B3D2-A8A2-C68E7C7CB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33103E3-B46A-7018-8302-2763B4DC241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33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3512389-8D3F-809A-D712-E27094FD9C8C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7D07B-1CBA-D8C1-8AD2-751F09A1F2E1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5D6F2D-8C46-E3DA-F5A2-149A780B3A51}"/>
              </a:ext>
            </a:extLst>
          </p:cNvPr>
          <p:cNvSpPr txBox="1"/>
          <p:nvPr/>
        </p:nvSpPr>
        <p:spPr>
          <a:xfrm>
            <a:off x="0" y="830917"/>
            <a:ext cx="9144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Why Exclude Other Attributes?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Occupants</a:t>
            </a:r>
            <a:r>
              <a:rPr lang="en-US" sz="2800" dirty="0">
                <a:latin typeface="+mj-lt"/>
              </a:rPr>
              <a:t>: While the number of people impacts energy use, it may not have a direct linear relationship.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err="1">
                <a:latin typeface="+mj-lt"/>
              </a:rPr>
              <a:t>Solar_Panels</a:t>
            </a:r>
            <a:r>
              <a:rPr lang="en-US" sz="2800" dirty="0">
                <a:latin typeface="+mj-lt"/>
              </a:rPr>
              <a:t>: Having solar panels affects energy generation, not necessarily consumption.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By focusing on these </a:t>
            </a:r>
            <a:r>
              <a:rPr lang="en-US" sz="2800" b="1" dirty="0">
                <a:latin typeface="+mj-lt"/>
              </a:rPr>
              <a:t>four key attributes</a:t>
            </a:r>
            <a:r>
              <a:rPr lang="en-US" sz="2800" dirty="0">
                <a:latin typeface="+mj-lt"/>
              </a:rPr>
              <a:t>, we can </a:t>
            </a:r>
            <a:r>
              <a:rPr lang="en-US" sz="2800" b="1" dirty="0">
                <a:latin typeface="+mj-lt"/>
              </a:rPr>
              <a:t>identify strong correlations and patterns</a:t>
            </a:r>
            <a:r>
              <a:rPr lang="en-US" sz="2800" dirty="0">
                <a:latin typeface="+mj-lt"/>
              </a:rPr>
              <a:t> in how energy is consumed based on insulation, temperature, and home size.</a:t>
            </a:r>
          </a:p>
        </p:txBody>
      </p:sp>
    </p:spTree>
    <p:extLst>
      <p:ext uri="{BB962C8B-B14F-4D97-AF65-F5344CB8AC3E}">
        <p14:creationId xmlns:p14="http://schemas.microsoft.com/office/powerpoint/2010/main" val="3310241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914CF-E038-C98E-004C-343976A17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3EAD566-B9F3-5D41-273E-CE1E292241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1813"/>
          <a:stretch/>
        </p:blipFill>
        <p:spPr>
          <a:xfrm>
            <a:off x="1306259" y="3626827"/>
            <a:ext cx="7837832" cy="3006213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765A7FA4-15D7-970E-57BC-16AC18B4015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34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8E3C0D6-F207-62A8-62F2-630C1F735BB8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96E39D-7619-3278-3DBC-7F9B79A5C2CC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E0F66A-1BA4-DED5-44BE-13EE6CC36080}"/>
              </a:ext>
            </a:extLst>
          </p:cNvPr>
          <p:cNvSpPr txBox="1"/>
          <p:nvPr/>
        </p:nvSpPr>
        <p:spPr>
          <a:xfrm>
            <a:off x="0" y="379004"/>
            <a:ext cx="9144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5. Apply Correlation Matrix</a:t>
            </a:r>
          </a:p>
          <a:p>
            <a:pPr marL="900113" indent="-5461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In the </a:t>
            </a:r>
            <a:r>
              <a:rPr lang="en-US" sz="2800" b="1" dirty="0">
                <a:latin typeface="+mj-lt"/>
              </a:rPr>
              <a:t>Operators</a:t>
            </a:r>
            <a:r>
              <a:rPr lang="en-US" sz="2800" dirty="0">
                <a:latin typeface="+mj-lt"/>
              </a:rPr>
              <a:t> panel, search for </a:t>
            </a:r>
            <a:r>
              <a:rPr lang="en-US" sz="2800" b="1" dirty="0">
                <a:latin typeface="+mj-lt"/>
              </a:rPr>
              <a:t>Correlation Matrix</a:t>
            </a:r>
            <a:r>
              <a:rPr lang="en-US" sz="2800" dirty="0">
                <a:latin typeface="+mj-lt"/>
              </a:rPr>
              <a:t> under </a:t>
            </a:r>
            <a:r>
              <a:rPr lang="en-US" sz="2800" b="1" dirty="0">
                <a:latin typeface="+mj-lt"/>
              </a:rPr>
              <a:t>Correlation</a:t>
            </a:r>
            <a:r>
              <a:rPr lang="en-US" sz="2800" dirty="0">
                <a:latin typeface="+mj-lt"/>
              </a:rPr>
              <a:t>.</a:t>
            </a:r>
          </a:p>
          <a:p>
            <a:pPr marL="900113" indent="-5461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Drag the </a:t>
            </a:r>
            <a:r>
              <a:rPr lang="en-US" sz="2800" b="1" dirty="0">
                <a:latin typeface="+mj-lt"/>
              </a:rPr>
              <a:t>Correlation Matrix</a:t>
            </a:r>
            <a:r>
              <a:rPr lang="en-US" sz="2800" dirty="0">
                <a:latin typeface="+mj-lt"/>
              </a:rPr>
              <a:t> operator into the </a:t>
            </a:r>
            <a:r>
              <a:rPr lang="en-US" sz="2800" b="1" dirty="0">
                <a:latin typeface="+mj-lt"/>
              </a:rPr>
              <a:t>Process</a:t>
            </a:r>
            <a:r>
              <a:rPr lang="en-US" sz="2800" dirty="0">
                <a:latin typeface="+mj-lt"/>
              </a:rPr>
              <a:t> panel.</a:t>
            </a:r>
          </a:p>
        </p:txBody>
      </p:sp>
    </p:spTree>
    <p:extLst>
      <p:ext uri="{BB962C8B-B14F-4D97-AF65-F5344CB8AC3E}">
        <p14:creationId xmlns:p14="http://schemas.microsoft.com/office/powerpoint/2010/main" val="36665120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994F49-CF81-F9EB-7558-041412498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4AB925F-19EB-8678-1C2D-0DC3786DEC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1481"/>
          <a:stretch/>
        </p:blipFill>
        <p:spPr>
          <a:xfrm>
            <a:off x="0" y="3942974"/>
            <a:ext cx="9144000" cy="2495550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357B0F4B-7B20-F014-16D8-C792D619CEC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35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834F59B2-DEE4-44B9-15E9-795E0533A209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2926E4-6B45-99D7-50BE-0C87875B2AEF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B59D8F-1FC0-80DB-E261-119E989E10A9}"/>
              </a:ext>
            </a:extLst>
          </p:cNvPr>
          <p:cNvSpPr txBox="1"/>
          <p:nvPr/>
        </p:nvSpPr>
        <p:spPr>
          <a:xfrm>
            <a:off x="-14748" y="685800"/>
            <a:ext cx="9144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00113" indent="-546100">
              <a:lnSpc>
                <a:spcPct val="150000"/>
              </a:lnSpc>
              <a:buFont typeface="+mj-lt"/>
              <a:buAutoNum type="arabicPeriod" startAt="3"/>
            </a:pPr>
            <a:r>
              <a:rPr lang="en-US" sz="2800" dirty="0">
                <a:latin typeface="+mj-lt"/>
              </a:rPr>
              <a:t>Connect the </a:t>
            </a:r>
            <a:r>
              <a:rPr lang="en-US" sz="2800" b="1" dirty="0">
                <a:latin typeface="+mj-lt"/>
              </a:rPr>
              <a:t>Select Attributes</a:t>
            </a:r>
            <a:r>
              <a:rPr lang="en-US" sz="2800" dirty="0">
                <a:latin typeface="+mj-lt"/>
              </a:rPr>
              <a:t> operator’s output to the </a:t>
            </a:r>
            <a:r>
              <a:rPr lang="en-US" sz="2800" b="1" dirty="0">
                <a:latin typeface="+mj-lt"/>
              </a:rPr>
              <a:t>Correlation Matrix</a:t>
            </a:r>
            <a:r>
              <a:rPr lang="en-US" sz="2800" dirty="0">
                <a:latin typeface="+mj-lt"/>
              </a:rPr>
              <a:t> operator.</a:t>
            </a:r>
          </a:p>
          <a:p>
            <a:pPr marL="900113" indent="-546100">
              <a:lnSpc>
                <a:spcPct val="150000"/>
              </a:lnSpc>
              <a:buFont typeface="+mj-lt"/>
              <a:buAutoNum type="arabicPeriod" startAt="3"/>
            </a:pPr>
            <a:r>
              <a:rPr lang="en-US" sz="2800" dirty="0">
                <a:latin typeface="+mj-lt"/>
              </a:rPr>
              <a:t>Connect all the </a:t>
            </a:r>
            <a:r>
              <a:rPr lang="en-US" sz="2800" b="1" dirty="0">
                <a:latin typeface="+mj-lt"/>
              </a:rPr>
              <a:t>Correlation Matrix</a:t>
            </a:r>
            <a:r>
              <a:rPr lang="en-US" sz="2800" dirty="0">
                <a:latin typeface="+mj-lt"/>
              </a:rPr>
              <a:t> operator’s outputs to the </a:t>
            </a:r>
            <a:r>
              <a:rPr lang="en-US" sz="2800" b="1" dirty="0">
                <a:latin typeface="+mj-lt"/>
              </a:rPr>
              <a:t>Result (res)</a:t>
            </a:r>
            <a:r>
              <a:rPr lang="en-US" sz="2800" dirty="0">
                <a:latin typeface="+mj-lt"/>
              </a:rPr>
              <a:t> outputs.</a:t>
            </a:r>
          </a:p>
          <a:p>
            <a:pPr marL="900113" indent="-546100">
              <a:lnSpc>
                <a:spcPct val="150000"/>
              </a:lnSpc>
              <a:buFont typeface="+mj-lt"/>
              <a:buAutoNum type="arabicPeriod" startAt="3"/>
            </a:pPr>
            <a:r>
              <a:rPr lang="en-US" sz="2800" dirty="0">
                <a:latin typeface="+mj-lt"/>
              </a:rPr>
              <a:t>Click </a:t>
            </a:r>
            <a:r>
              <a:rPr lang="en-US" sz="2800" b="1" dirty="0">
                <a:latin typeface="+mj-lt"/>
              </a:rPr>
              <a:t>Run</a:t>
            </a:r>
            <a:r>
              <a:rPr lang="en-US" sz="2800" dirty="0">
                <a:latin typeface="+mj-lt"/>
              </a:rPr>
              <a:t> (play button) to execute the process.</a:t>
            </a:r>
          </a:p>
        </p:txBody>
      </p:sp>
    </p:spTree>
    <p:extLst>
      <p:ext uri="{BB962C8B-B14F-4D97-AF65-F5344CB8AC3E}">
        <p14:creationId xmlns:p14="http://schemas.microsoft.com/office/powerpoint/2010/main" val="13631796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084783-EAC8-F0D9-91D9-B18A137EB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50130936-9338-8024-D6C0-4E4261CC830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36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D488E92D-9D04-C853-6284-38D66903FF2B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2325F4-BFEE-A3FE-E1EA-8927760294A3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FE6C74-7D16-F1FF-5271-4022C051E198}"/>
              </a:ext>
            </a:extLst>
          </p:cNvPr>
          <p:cNvSpPr txBox="1"/>
          <p:nvPr/>
        </p:nvSpPr>
        <p:spPr>
          <a:xfrm>
            <a:off x="-14748" y="685800"/>
            <a:ext cx="9144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8900">
              <a:lnSpc>
                <a:spcPct val="150000"/>
              </a:lnSpc>
            </a:pPr>
            <a:r>
              <a:rPr lang="en-US" sz="2800" b="1" dirty="0">
                <a:latin typeface="+mj-lt"/>
              </a:rPr>
              <a:t>6. Interpret Correlation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CE3A11-4286-9AB1-F01B-F4D46A4ABD22}"/>
              </a:ext>
            </a:extLst>
          </p:cNvPr>
          <p:cNvSpPr txBox="1"/>
          <p:nvPr/>
        </p:nvSpPr>
        <p:spPr>
          <a:xfrm>
            <a:off x="-14748" y="1473545"/>
            <a:ext cx="9158748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After running the process, go to the </a:t>
            </a:r>
            <a:r>
              <a:rPr lang="en-US" sz="2800" b="1" dirty="0">
                <a:latin typeface="+mj-lt"/>
              </a:rPr>
              <a:t>Results</a:t>
            </a:r>
            <a:r>
              <a:rPr lang="en-US" sz="2800" dirty="0">
                <a:latin typeface="+mj-lt"/>
              </a:rPr>
              <a:t> tab.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The correlation matrix will display values ranging from </a:t>
            </a:r>
            <a:r>
              <a:rPr lang="en-US" sz="2800" b="1" dirty="0">
                <a:latin typeface="+mj-lt"/>
              </a:rPr>
              <a:t>-1 to 1</a:t>
            </a:r>
            <a:r>
              <a:rPr lang="en-US" sz="2800" dirty="0">
                <a:latin typeface="+mj-lt"/>
              </a:rPr>
              <a:t>, where: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1 (or close to 1)</a:t>
            </a:r>
            <a:r>
              <a:rPr lang="en-US" sz="2800" dirty="0">
                <a:latin typeface="+mj-lt"/>
              </a:rPr>
              <a:t> = Strong positive correlation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-1 (or close to -1)</a:t>
            </a:r>
            <a:r>
              <a:rPr lang="en-US" sz="2800" dirty="0">
                <a:latin typeface="+mj-lt"/>
              </a:rPr>
              <a:t> = Strong negative correlation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0</a:t>
            </a:r>
            <a:r>
              <a:rPr lang="en-US" sz="2800" dirty="0">
                <a:latin typeface="+mj-lt"/>
              </a:rPr>
              <a:t> = No correlation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Identify which attributes have strong positive or negative correlations.</a:t>
            </a:r>
          </a:p>
        </p:txBody>
      </p:sp>
    </p:spTree>
    <p:extLst>
      <p:ext uri="{BB962C8B-B14F-4D97-AF65-F5344CB8AC3E}">
        <p14:creationId xmlns:p14="http://schemas.microsoft.com/office/powerpoint/2010/main" val="3397142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AB1469-4115-425B-F38E-61FB2BBA7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9D234D6-8B2F-591B-EDB1-0F614FB7291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37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578A85D-9023-9B85-39B2-AD9FF233AF3A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F31B83-8F61-55B2-713C-3B6259783E0D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8E5901-92F0-4E66-EBFC-4FAC2A0A8283}"/>
              </a:ext>
            </a:extLst>
          </p:cNvPr>
          <p:cNvSpPr txBox="1"/>
          <p:nvPr/>
        </p:nvSpPr>
        <p:spPr>
          <a:xfrm>
            <a:off x="-14748" y="685800"/>
            <a:ext cx="9144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8900">
              <a:lnSpc>
                <a:spcPct val="150000"/>
              </a:lnSpc>
            </a:pPr>
            <a:r>
              <a:rPr lang="en-US" sz="2800" b="1" dirty="0">
                <a:latin typeface="+mj-lt"/>
              </a:rPr>
              <a:t>6. Interpret Correlation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FF7A69-4737-06F8-2D1C-E5E487BC0DA0}"/>
              </a:ext>
            </a:extLst>
          </p:cNvPr>
          <p:cNvSpPr txBox="1"/>
          <p:nvPr/>
        </p:nvSpPr>
        <p:spPr>
          <a:xfrm>
            <a:off x="-14748" y="1473545"/>
            <a:ext cx="9158748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For example: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If </a:t>
            </a:r>
            <a:r>
              <a:rPr lang="en-US" sz="2800" b="1" dirty="0" err="1">
                <a:latin typeface="+mj-lt"/>
              </a:rPr>
              <a:t>Insulation_Rating</a:t>
            </a:r>
            <a:r>
              <a:rPr lang="en-US" sz="2800" dirty="0">
                <a:latin typeface="+mj-lt"/>
              </a:rPr>
              <a:t> has a </a:t>
            </a:r>
            <a:r>
              <a:rPr lang="en-US" sz="2800" b="1" dirty="0">
                <a:latin typeface="+mj-lt"/>
              </a:rPr>
              <a:t>negative correlation</a:t>
            </a:r>
            <a:r>
              <a:rPr lang="en-US" sz="2800" dirty="0">
                <a:latin typeface="+mj-lt"/>
              </a:rPr>
              <a:t> with </a:t>
            </a:r>
            <a:r>
              <a:rPr lang="en-US" sz="2800" b="1" dirty="0" err="1">
                <a:latin typeface="+mj-lt"/>
              </a:rPr>
              <a:t>Energy_Consumption</a:t>
            </a:r>
            <a:r>
              <a:rPr lang="en-US" sz="2800" dirty="0">
                <a:latin typeface="+mj-lt"/>
              </a:rPr>
              <a:t>, it means that better insulation leads to lower energy usage.</a:t>
            </a:r>
          </a:p>
        </p:txBody>
      </p:sp>
    </p:spTree>
    <p:extLst>
      <p:ext uri="{BB962C8B-B14F-4D97-AF65-F5344CB8AC3E}">
        <p14:creationId xmlns:p14="http://schemas.microsoft.com/office/powerpoint/2010/main" val="23013280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9B6734-5FFB-F882-D966-F026B133B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B2BC5466-600E-CC42-04DA-4205C20CF3A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38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6B95AE56-EF99-E102-CDC8-986CE36C6649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7C4E2F-B950-87E3-380B-45E73901E5A5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59A2FC-8536-ABC9-F0F9-D449D1C0135E}"/>
              </a:ext>
            </a:extLst>
          </p:cNvPr>
          <p:cNvSpPr txBox="1"/>
          <p:nvPr/>
        </p:nvSpPr>
        <p:spPr>
          <a:xfrm>
            <a:off x="-14748" y="373512"/>
            <a:ext cx="9144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7.  Save and Export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23BBA1-AD53-A393-8794-5F401445AB19}"/>
              </a:ext>
            </a:extLst>
          </p:cNvPr>
          <p:cNvSpPr txBox="1"/>
          <p:nvPr/>
        </p:nvSpPr>
        <p:spPr>
          <a:xfrm>
            <a:off x="-29496" y="973676"/>
            <a:ext cx="9158748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22313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Click </a:t>
            </a:r>
            <a:r>
              <a:rPr lang="en-US" sz="2800" b="1" dirty="0">
                <a:latin typeface="+mj-lt"/>
              </a:rPr>
              <a:t>Export</a:t>
            </a:r>
            <a:r>
              <a:rPr lang="en-US" sz="2800" dirty="0">
                <a:latin typeface="+mj-lt"/>
              </a:rPr>
              <a:t> in the Results tab to save the correlation matrix as a CSV file. (You can</a:t>
            </a:r>
          </a:p>
          <a:p>
            <a:pPr marL="1165225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Easily share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the results with others. </a:t>
            </a:r>
          </a:p>
          <a:p>
            <a:pPr marL="1165225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the data in Excel or other analysis tools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further study. </a:t>
            </a:r>
          </a:p>
          <a:p>
            <a:pPr marL="1165225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Keep a record of your findings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future reference.)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E1C382-EAD6-82F8-3F34-F60744336F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0000" b="58889"/>
          <a:stretch/>
        </p:blipFill>
        <p:spPr>
          <a:xfrm>
            <a:off x="3669890" y="4758198"/>
            <a:ext cx="5486400" cy="211455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2376885-019E-BF4F-2FF6-ED2D78DE74A6}"/>
              </a:ext>
            </a:extLst>
          </p:cNvPr>
          <p:cNvSpPr/>
          <p:nvPr/>
        </p:nvSpPr>
        <p:spPr>
          <a:xfrm>
            <a:off x="3716594" y="6434598"/>
            <a:ext cx="1066800" cy="16764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06929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45269-573B-E51E-B576-F944B1F4D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12F82BE-0E1B-D551-3DE7-CC7884E3780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39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F3DB7DC-1BE6-A5E4-780B-0C73EB50416C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E66AF8-B427-F888-BBE5-84BE48212A73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72136F-6AC4-10D4-B67E-AE9A5CC14545}"/>
              </a:ext>
            </a:extLst>
          </p:cNvPr>
          <p:cNvSpPr txBox="1"/>
          <p:nvPr/>
        </p:nvSpPr>
        <p:spPr>
          <a:xfrm>
            <a:off x="-14748" y="373512"/>
            <a:ext cx="9144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7.  Save and Export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D54624-7A8C-5482-FE2C-54F697021175}"/>
              </a:ext>
            </a:extLst>
          </p:cNvPr>
          <p:cNvSpPr txBox="1"/>
          <p:nvPr/>
        </p:nvSpPr>
        <p:spPr>
          <a:xfrm>
            <a:off x="-29496" y="973676"/>
            <a:ext cx="9158748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651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on Export Image</a:t>
            </a:r>
          </a:p>
          <a:p>
            <a:pPr marL="6651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Enter a name</a:t>
            </a:r>
          </a:p>
          <a:p>
            <a:pPr marL="6651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Image Type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ADC06B5-CE77-35C2-7386-B00D87D784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333" t="10919" r="22500" b="17407"/>
          <a:stretch/>
        </p:blipFill>
        <p:spPr>
          <a:xfrm>
            <a:off x="3657600" y="2785440"/>
            <a:ext cx="5471652" cy="407256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24F3A54-63B8-013B-9BE9-0CB481879A03}"/>
              </a:ext>
            </a:extLst>
          </p:cNvPr>
          <p:cNvSpPr/>
          <p:nvPr/>
        </p:nvSpPr>
        <p:spPr>
          <a:xfrm>
            <a:off x="3644804" y="6556594"/>
            <a:ext cx="1066800" cy="3014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7650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6A9B53-0997-D0B6-92FA-62EB25448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D0F11B9D-CCE9-58A2-EB10-C263C8BD80BF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4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92E876C7-A144-D1B0-29DB-92AF37E8BB78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1CB497-9F5D-357F-C611-1BD56112C473}"/>
              </a:ext>
            </a:extLst>
          </p:cNvPr>
          <p:cNvSpPr txBox="1"/>
          <p:nvPr/>
        </p:nvSpPr>
        <p:spPr>
          <a:xfrm>
            <a:off x="-16823" y="726074"/>
            <a:ext cx="9144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 correlation coefficient ranges from </a:t>
            </a:r>
            <a:r>
              <a:rPr lang="en-US" sz="2800" b="1" dirty="0">
                <a:latin typeface="+mj-lt"/>
              </a:rPr>
              <a:t>-1 to 1</a:t>
            </a:r>
            <a:r>
              <a:rPr lang="en-US" sz="2800" dirty="0">
                <a:latin typeface="+mj-lt"/>
              </a:rPr>
              <a:t>: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Positive correlation (0 to 1):</a:t>
            </a:r>
            <a:r>
              <a:rPr lang="en-US" sz="2800" dirty="0">
                <a:latin typeface="+mj-lt"/>
              </a:rPr>
              <a:t> As one variable increases, the other also increases.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Negative correlation (-1 to 0):</a:t>
            </a:r>
            <a:r>
              <a:rPr lang="en-US" sz="2800" dirty="0">
                <a:latin typeface="+mj-lt"/>
              </a:rPr>
              <a:t> As one variable increases, the other decreases.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Zero correlation:</a:t>
            </a:r>
            <a:r>
              <a:rPr lang="en-US" sz="2800" dirty="0">
                <a:latin typeface="+mj-lt"/>
              </a:rPr>
              <a:t> No relationship between the variables.</a:t>
            </a: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F0CEB87C-589E-15D8-9C79-F97E902CEE33}"/>
              </a:ext>
            </a:extLst>
          </p:cNvPr>
          <p:cNvPicPr/>
          <p:nvPr/>
        </p:nvPicPr>
        <p:blipFill>
          <a:blip r:embed="rId2" cstate="print"/>
          <a:srcRect t="47630"/>
          <a:stretch/>
        </p:blipFill>
        <p:spPr>
          <a:xfrm>
            <a:off x="1554711" y="5257800"/>
            <a:ext cx="6000931" cy="16222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372796-16A1-6393-E167-B3D0D5979ACC}"/>
              </a:ext>
            </a:extLst>
          </p:cNvPr>
          <p:cNvSpPr txBox="1"/>
          <p:nvPr/>
        </p:nvSpPr>
        <p:spPr>
          <a:xfrm>
            <a:off x="0" y="0"/>
            <a:ext cx="42814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Correlation Analysis</a:t>
            </a:r>
          </a:p>
        </p:txBody>
      </p:sp>
    </p:spTree>
    <p:extLst>
      <p:ext uri="{BB962C8B-B14F-4D97-AF65-F5344CB8AC3E}">
        <p14:creationId xmlns:p14="http://schemas.microsoft.com/office/powerpoint/2010/main" val="13256923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0C735-89F1-1994-1C6E-08C9AB61EA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8F9EFCD-5B55-B3B0-5E95-0E30414FCA4A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40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0E8862B-7D40-B6F0-701D-C425A14E233B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2D7FF2-DC61-C880-AF4D-3BA275A7C80C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7A7E58-1C09-0CA8-EC81-8D49EF515252}"/>
              </a:ext>
            </a:extLst>
          </p:cNvPr>
          <p:cNvSpPr txBox="1"/>
          <p:nvPr/>
        </p:nvSpPr>
        <p:spPr>
          <a:xfrm>
            <a:off x="-14748" y="373512"/>
            <a:ext cx="9144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7.  Save and Export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D690E5-E057-BB33-2C95-BC682BA311E3}"/>
              </a:ext>
            </a:extLst>
          </p:cNvPr>
          <p:cNvSpPr txBox="1"/>
          <p:nvPr/>
        </p:nvSpPr>
        <p:spPr>
          <a:xfrm>
            <a:off x="-29496" y="973676"/>
            <a:ext cx="9158748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651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on Export Image</a:t>
            </a:r>
          </a:p>
          <a:p>
            <a:pPr marL="6651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Enter a name</a:t>
            </a:r>
          </a:p>
          <a:p>
            <a:pPr marL="6651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Image Type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045822-F278-AF73-E3BF-C164986942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6667"/>
          <a:stretch/>
        </p:blipFill>
        <p:spPr>
          <a:xfrm>
            <a:off x="-29496" y="4343400"/>
            <a:ext cx="9144000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2085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6CC91C-48B2-15EE-E957-81DD940F6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C63CEE7A-42F3-EA5A-9720-EDD6D3B7283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41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A26EF00C-D69F-FB30-E7AF-E93CED156126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E45807-ABA4-14BC-D1A4-A745DB698B66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RapidMiner Problem Solving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D1B253-071B-9A46-C34D-FFBA1D93EFAA}"/>
              </a:ext>
            </a:extLst>
          </p:cNvPr>
          <p:cNvSpPr txBox="1"/>
          <p:nvPr/>
        </p:nvSpPr>
        <p:spPr>
          <a:xfrm>
            <a:off x="0" y="762000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8. Discuss the findings in terms of energy efficiency in Australia.</a:t>
            </a:r>
          </a:p>
        </p:txBody>
      </p:sp>
    </p:spTree>
    <p:extLst>
      <p:ext uri="{BB962C8B-B14F-4D97-AF65-F5344CB8AC3E}">
        <p14:creationId xmlns:p14="http://schemas.microsoft.com/office/powerpoint/2010/main" val="31444303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7FE0C-5F2A-09BF-3029-4988DBE74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525B81CD-ECBF-7A95-4609-072EDBCE245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42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5D337A3-1F29-C37D-B53D-ECA87F976086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FE125-319B-06F5-45E2-D8D7FF864C64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Understanding the Correlation Matrix in Household Energy Use</a:t>
            </a:r>
            <a:endParaRPr lang="en-AU" sz="3300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A9C6EE-ED52-ECC5-F42E-14F74A10EDD0}"/>
              </a:ext>
            </a:extLst>
          </p:cNvPr>
          <p:cNvSpPr txBox="1"/>
          <p:nvPr/>
        </p:nvSpPr>
        <p:spPr>
          <a:xfrm>
            <a:off x="0" y="1234212"/>
            <a:ext cx="9144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In this scenario, we are analyzing: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Energy Consumption (kWh)</a:t>
            </a:r>
            <a:r>
              <a:rPr lang="en-US" sz="2800" dirty="0">
                <a:latin typeface="+mj-lt"/>
              </a:rPr>
              <a:t> – The amount of electricity used by a household.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Insulation Rating</a:t>
            </a:r>
            <a:r>
              <a:rPr lang="en-US" sz="2800" dirty="0">
                <a:latin typeface="+mj-lt"/>
              </a:rPr>
              <a:t> – A measure of how well a home retains heat or cool air.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Temperature (°C)</a:t>
            </a:r>
            <a:r>
              <a:rPr lang="en-US" sz="2800" dirty="0">
                <a:latin typeface="+mj-lt"/>
              </a:rPr>
              <a:t> – The average temperature of the household environment.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Home Size (m²)</a:t>
            </a:r>
            <a:r>
              <a:rPr lang="en-US" sz="2800" dirty="0">
                <a:latin typeface="+mj-lt"/>
              </a:rPr>
              <a:t> – The total area of the house.</a:t>
            </a:r>
          </a:p>
        </p:txBody>
      </p:sp>
    </p:spTree>
    <p:extLst>
      <p:ext uri="{BB962C8B-B14F-4D97-AF65-F5344CB8AC3E}">
        <p14:creationId xmlns:p14="http://schemas.microsoft.com/office/powerpoint/2010/main" val="17099086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D041A-2941-CED6-DB1B-E80AC7443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72627D7-C531-DF92-A6A7-698C301F7926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43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1D88A797-DA25-97D0-3A7C-FB997212A78F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3054B3-9845-D4E6-6718-F62958A0F5F8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Understanding the Correlation Matrix in Household Energy Use</a:t>
            </a:r>
            <a:endParaRPr lang="en-AU" sz="3300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B5EA5D-982F-19FE-32A5-5B26991777A1}"/>
              </a:ext>
            </a:extLst>
          </p:cNvPr>
          <p:cNvSpPr txBox="1"/>
          <p:nvPr/>
        </p:nvSpPr>
        <p:spPr>
          <a:xfrm>
            <a:off x="0" y="1234212"/>
            <a:ext cx="9144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The values in the correlation matrix range from </a:t>
            </a:r>
            <a:r>
              <a:rPr lang="en-US" sz="2800" b="1" dirty="0">
                <a:latin typeface="+mj-lt"/>
              </a:rPr>
              <a:t>-1 to 1</a:t>
            </a:r>
            <a:r>
              <a:rPr lang="en-US" sz="2800" dirty="0">
                <a:latin typeface="+mj-lt"/>
              </a:rPr>
              <a:t>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 means a perfect positive relationship (as one increases, the other increases).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-1</a:t>
            </a:r>
            <a:r>
              <a:rPr lang="en-US" sz="2800" dirty="0">
                <a:latin typeface="+mj-lt"/>
              </a:rPr>
              <a:t> means a perfect negative relationship (as one increases, the other decreases).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0</a:t>
            </a:r>
            <a:r>
              <a:rPr lang="en-US" sz="2800" dirty="0">
                <a:latin typeface="+mj-lt"/>
              </a:rPr>
              <a:t> means no relationship.</a:t>
            </a:r>
          </a:p>
        </p:txBody>
      </p:sp>
    </p:spTree>
    <p:extLst>
      <p:ext uri="{BB962C8B-B14F-4D97-AF65-F5344CB8AC3E}">
        <p14:creationId xmlns:p14="http://schemas.microsoft.com/office/powerpoint/2010/main" val="39752091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4DC20-1C70-B97A-F311-19514B6C8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CA5C6E65-6FCB-77BD-115D-60B2800F5AA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44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91F2F81D-2657-FA04-625A-7270173F1B89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CF91E1-3857-D18D-29DD-2FACD590F3D0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Understanding the Correlation Matrix in Household Energy Use</a:t>
            </a:r>
            <a:endParaRPr lang="en-AU" sz="3300" b="1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5BD19F-1B01-20C6-05C0-6ACB38E3DB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499" t="24014" r="40834" b="54444"/>
          <a:stretch/>
        </p:blipFill>
        <p:spPr>
          <a:xfrm>
            <a:off x="12290" y="1295400"/>
            <a:ext cx="9131710" cy="21416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F87BCE-5B4D-954C-D71A-BEE0427DB7D4}"/>
              </a:ext>
            </a:extLst>
          </p:cNvPr>
          <p:cNvSpPr txBox="1"/>
          <p:nvPr/>
        </p:nvSpPr>
        <p:spPr>
          <a:xfrm>
            <a:off x="24580" y="3338231"/>
            <a:ext cx="9119420" cy="349518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500" b="1" dirty="0">
                <a:latin typeface="+mj-lt"/>
              </a:rPr>
              <a:t>What Do These Numbers Mean?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500" b="1" dirty="0">
                <a:latin typeface="+mj-lt"/>
              </a:rPr>
              <a:t>Energy Consumption vs. Insulation Rating (-0.034)</a:t>
            </a:r>
          </a:p>
          <a:p>
            <a:pPr marL="590550" indent="-309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>
                <a:latin typeface="+mj-lt"/>
              </a:rPr>
              <a:t>Weak negative correlation</a:t>
            </a:r>
            <a:r>
              <a:rPr lang="en-US" sz="2500" dirty="0">
                <a:latin typeface="+mj-lt"/>
              </a:rPr>
              <a:t> → Insulation does </a:t>
            </a:r>
            <a:r>
              <a:rPr lang="en-US" sz="2500" b="1" dirty="0">
                <a:latin typeface="+mj-lt"/>
              </a:rPr>
              <a:t>not</a:t>
            </a:r>
            <a:r>
              <a:rPr lang="en-US" sz="2500" dirty="0">
                <a:latin typeface="+mj-lt"/>
              </a:rPr>
              <a:t> strongly impact energy use.</a:t>
            </a:r>
          </a:p>
          <a:p>
            <a:pPr marL="590550" indent="-309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>
                <a:latin typeface="+mj-lt"/>
              </a:rPr>
              <a:t>Possible reason:</a:t>
            </a:r>
            <a:r>
              <a:rPr lang="en-US" sz="2500" dirty="0">
                <a:latin typeface="+mj-lt"/>
              </a:rPr>
              <a:t> Households may be using different energy-efficient appliances, making insulation less important.</a:t>
            </a:r>
          </a:p>
        </p:txBody>
      </p:sp>
    </p:spTree>
    <p:extLst>
      <p:ext uri="{BB962C8B-B14F-4D97-AF65-F5344CB8AC3E}">
        <p14:creationId xmlns:p14="http://schemas.microsoft.com/office/powerpoint/2010/main" val="292417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56E0D-F596-B38A-94BE-0E6EC0293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1548A1F-67C0-8136-2AB1-4D08D8EBE87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45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BD195ED-9F3C-F229-BE8A-D277CCF520D5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71BE54-ECB5-3BA1-1397-E234602C84EE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Understanding the Correlation Matrix in Household Energy Use</a:t>
            </a:r>
            <a:endParaRPr lang="en-AU" sz="3300" b="1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FBDEF2-0B81-E279-6CBD-98C9D2429A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499" t="24014" r="40834" b="54444"/>
          <a:stretch/>
        </p:blipFill>
        <p:spPr>
          <a:xfrm>
            <a:off x="12290" y="1295400"/>
            <a:ext cx="9131710" cy="21416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00C62D-41AC-9A93-F93A-0F43769D11F5}"/>
              </a:ext>
            </a:extLst>
          </p:cNvPr>
          <p:cNvSpPr txBox="1"/>
          <p:nvPr/>
        </p:nvSpPr>
        <p:spPr>
          <a:xfrm>
            <a:off x="24580" y="3338231"/>
            <a:ext cx="9119420" cy="325717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2. Energy Consumption vs. Temperature (-0.038)</a:t>
            </a:r>
          </a:p>
          <a:p>
            <a:pPr marL="677863" indent="-412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Weak negative correlation</a:t>
            </a:r>
            <a:r>
              <a:rPr lang="en-US" sz="2800" dirty="0">
                <a:latin typeface="+mj-lt"/>
              </a:rPr>
              <a:t> → Cooler temperatures slightly increase energy use, but the effect is minimal.</a:t>
            </a:r>
          </a:p>
          <a:p>
            <a:pPr marL="677863" indent="-412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Example:</a:t>
            </a:r>
            <a:r>
              <a:rPr lang="en-US" sz="2800" dirty="0">
                <a:latin typeface="+mj-lt"/>
              </a:rPr>
              <a:t> Some people use heaters more in winter, but other factors like household habits matter too.</a:t>
            </a:r>
          </a:p>
        </p:txBody>
      </p:sp>
    </p:spTree>
    <p:extLst>
      <p:ext uri="{BB962C8B-B14F-4D97-AF65-F5344CB8AC3E}">
        <p14:creationId xmlns:p14="http://schemas.microsoft.com/office/powerpoint/2010/main" val="41687334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1A11C-D78F-EDCC-A5FB-A42802BDA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040EC76-55C0-7C42-92AA-E84001E9D6B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46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876755E-1399-77A5-8C92-576E9DBC17DC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EF8CFE-68B8-2968-7228-151419A3D16C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Understanding the Correlation Matrix in Household Energy Use</a:t>
            </a:r>
            <a:endParaRPr lang="en-AU" sz="3300" b="1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B303A9-AE97-FFEE-DBED-2CE5E2EE72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499" t="24014" r="40834" b="54444"/>
          <a:stretch/>
        </p:blipFill>
        <p:spPr>
          <a:xfrm>
            <a:off x="552269" y="1107996"/>
            <a:ext cx="8040330" cy="18856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C36B2D-B1BF-E7FB-35F9-AEB96B386DB5}"/>
              </a:ext>
            </a:extLst>
          </p:cNvPr>
          <p:cNvSpPr txBox="1"/>
          <p:nvPr/>
        </p:nvSpPr>
        <p:spPr>
          <a:xfrm>
            <a:off x="0" y="2954496"/>
            <a:ext cx="9119420" cy="390350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3. Energy Consumption vs. Home Size (-0.212)</a:t>
            </a:r>
          </a:p>
          <a:p>
            <a:pPr marL="69373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Weak negative correlation</a:t>
            </a:r>
            <a:r>
              <a:rPr lang="en-US" sz="2800" dirty="0">
                <a:latin typeface="+mj-lt"/>
              </a:rPr>
              <a:t> → Larger homes use energy differently.</a:t>
            </a:r>
          </a:p>
          <a:p>
            <a:pPr marL="69373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Possible reason:</a:t>
            </a:r>
            <a:r>
              <a:rPr lang="en-US" sz="2800" dirty="0">
                <a:latin typeface="+mj-lt"/>
              </a:rPr>
              <a:t> Bigger homes may have </a:t>
            </a:r>
            <a:r>
              <a:rPr lang="en-US" sz="2800" b="1" dirty="0">
                <a:latin typeface="+mj-lt"/>
              </a:rPr>
              <a:t>better insulation, modern appliances, or different energy use patterns.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947060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EF370-CFB5-2D75-3FB0-98034BD65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1571C9C-7045-634A-0990-F7FACBD7D8A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47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0A773CA2-4A43-51CD-5DD5-7A5B8C42FF48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AFB407-FCE6-4DDB-2BCC-8F5E9F79C604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Understanding the Correlation Matrix in Household Energy Use</a:t>
            </a:r>
            <a:endParaRPr lang="en-AU" sz="3300" b="1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D82485-B782-CB94-8D7C-5E643FCDEE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499" t="24014" r="40834" b="54444"/>
          <a:stretch/>
        </p:blipFill>
        <p:spPr>
          <a:xfrm>
            <a:off x="552269" y="1107996"/>
            <a:ext cx="8040330" cy="18856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472E78-BC07-54CF-C39D-6E66804B1474}"/>
              </a:ext>
            </a:extLst>
          </p:cNvPr>
          <p:cNvSpPr txBox="1"/>
          <p:nvPr/>
        </p:nvSpPr>
        <p:spPr>
          <a:xfrm>
            <a:off x="0" y="2954496"/>
            <a:ext cx="9119420" cy="390350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4. Insulation Rating vs. Temperature (-0.146)</a:t>
            </a:r>
          </a:p>
          <a:p>
            <a:pPr marL="69373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Weak negative correlation</a:t>
            </a:r>
            <a:r>
              <a:rPr lang="en-US" sz="2800" dirty="0">
                <a:latin typeface="+mj-lt"/>
              </a:rPr>
              <a:t> → Houses in colder areas tend to have better insulation.</a:t>
            </a:r>
          </a:p>
          <a:p>
            <a:pPr marL="69373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Real-world example:</a:t>
            </a:r>
            <a:r>
              <a:rPr lang="en-US" sz="2800" dirty="0">
                <a:latin typeface="+mj-lt"/>
              </a:rPr>
              <a:t> Homes in </a:t>
            </a:r>
            <a:r>
              <a:rPr lang="en-US" sz="2800" b="1" dirty="0">
                <a:latin typeface="+mj-lt"/>
              </a:rPr>
              <a:t>Melbourne</a:t>
            </a:r>
            <a:r>
              <a:rPr lang="en-US" sz="2800" dirty="0">
                <a:latin typeface="+mj-lt"/>
              </a:rPr>
              <a:t> may have better insulation than those in </a:t>
            </a:r>
            <a:r>
              <a:rPr lang="en-US" sz="2800" b="1" dirty="0">
                <a:latin typeface="+mj-lt"/>
              </a:rPr>
              <a:t>Brisbane</a:t>
            </a:r>
            <a:r>
              <a:rPr lang="en-US" sz="2800" dirty="0">
                <a:latin typeface="+mj-lt"/>
              </a:rPr>
              <a:t> due to the cooler climate.</a:t>
            </a:r>
          </a:p>
        </p:txBody>
      </p:sp>
    </p:spTree>
    <p:extLst>
      <p:ext uri="{BB962C8B-B14F-4D97-AF65-F5344CB8AC3E}">
        <p14:creationId xmlns:p14="http://schemas.microsoft.com/office/powerpoint/2010/main" val="22080024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ACD40-8623-4A3C-C251-69BF91B4A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F5CE1AD8-8814-C5C7-B83A-3E98C4F6F25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48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BF9CE70A-9578-D2D8-4149-716B4639CEB9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5A85B1-0795-550E-092C-61F08A702AFA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Understanding the Correlation Matrix in Household Energy Use</a:t>
            </a:r>
            <a:endParaRPr lang="en-AU" sz="3300" b="1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0DBD37-CB16-E5A9-B263-870AC3255F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499" t="24014" r="40834" b="54444"/>
          <a:stretch/>
        </p:blipFill>
        <p:spPr>
          <a:xfrm>
            <a:off x="552269" y="1107996"/>
            <a:ext cx="8040330" cy="18856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5DD6F2-7DB3-C672-1AB9-314155BE4523}"/>
              </a:ext>
            </a:extLst>
          </p:cNvPr>
          <p:cNvSpPr txBox="1"/>
          <p:nvPr/>
        </p:nvSpPr>
        <p:spPr>
          <a:xfrm>
            <a:off x="0" y="2954496"/>
            <a:ext cx="9119420" cy="325717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5. Temperature vs. Home Size (-0.215)</a:t>
            </a:r>
          </a:p>
          <a:p>
            <a:pPr marL="722313" indent="-4429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Weak negative correlation</a:t>
            </a:r>
            <a:r>
              <a:rPr lang="en-US" sz="2800" dirty="0">
                <a:latin typeface="+mj-lt"/>
              </a:rPr>
              <a:t> → Larger homes are slightly cooler on average.</a:t>
            </a:r>
          </a:p>
          <a:p>
            <a:pPr marL="722313" indent="-4429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Why?</a:t>
            </a:r>
            <a:r>
              <a:rPr lang="en-US" sz="2800" dirty="0">
                <a:latin typeface="+mj-lt"/>
              </a:rPr>
              <a:t> Better air circulation, or these homes may have </a:t>
            </a:r>
            <a:r>
              <a:rPr lang="en-US" sz="2800" b="1" dirty="0">
                <a:latin typeface="+mj-lt"/>
              </a:rPr>
              <a:t>energy-efficient cooling systems.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270536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97083-48A4-AE76-F833-D2E6D06CE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27FD610-CA3E-B64C-21FA-974012906658}"/>
              </a:ext>
            </a:extLst>
          </p:cNvPr>
          <p:cNvSpPr txBox="1"/>
          <p:nvPr/>
        </p:nvSpPr>
        <p:spPr>
          <a:xfrm>
            <a:off x="-36871" y="2123578"/>
            <a:ext cx="911942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Insulation is not the only factor affecting energy use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The weak correlation (-0.034) suggests that while insulation helps,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appliances, household habits, and home design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may play a bigger role in energy efficiency. 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2A57228-397A-7679-00E0-053A34FD6FF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49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DFE61BBF-0785-757F-07B6-5D74A6479D05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A43B55-1FE2-CB3D-E04C-AAE18F2B6A48}"/>
              </a:ext>
            </a:extLst>
          </p:cNvPr>
          <p:cNvSpPr txBox="1"/>
          <p:nvPr/>
        </p:nvSpPr>
        <p:spPr>
          <a:xfrm>
            <a:off x="0" y="0"/>
            <a:ext cx="7086600" cy="837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600" b="1" dirty="0">
                <a:latin typeface="+mj-lt"/>
              </a:rPr>
              <a:t>Why Does This Matter in Australia?</a:t>
            </a:r>
          </a:p>
        </p:txBody>
      </p:sp>
    </p:spTree>
    <p:extLst>
      <p:ext uri="{BB962C8B-B14F-4D97-AF65-F5344CB8AC3E}">
        <p14:creationId xmlns:p14="http://schemas.microsoft.com/office/powerpoint/2010/main" val="3986744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187A6F-7F4B-B963-C14A-348380BB2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E34AB49-65EA-CE08-943A-226563DEFF4C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7F24C1DE-254C-A72F-9B83-6CC2D79818D6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DB8DC82-8E42-E351-0847-0EF568A4E8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2089423"/>
              </p:ext>
            </p:extLst>
          </p:nvPr>
        </p:nvGraphicFramePr>
        <p:xfrm>
          <a:off x="1" y="1225636"/>
          <a:ext cx="9144000" cy="435555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67358390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1296275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417263499"/>
                    </a:ext>
                  </a:extLst>
                </a:gridCol>
              </a:tblGrid>
              <a:tr h="69764">
                <a:tc>
                  <a:txBody>
                    <a:bodyPr/>
                    <a:lstStyle/>
                    <a:p>
                      <a:r>
                        <a:rPr lang="en-US" sz="2800" b="1"/>
                        <a:t>Correlation Coefficient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Strength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Example in Australia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2230813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-1 to -0.8</a:t>
                      </a:r>
                      <a:endParaRPr lang="en-US" sz="2800" dirty="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Very Strong Negative</a:t>
                      </a:r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Higher temperature → Lower demand for heating oil in Melbourne.</a:t>
                      </a:r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724398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-0.8 to -0.6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Strong Negative</a:t>
                      </a:r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Increased rainfall → Decreased drought severity in Queensland.</a:t>
                      </a:r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141673549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8F23FB4E-E962-4A2D-A3C9-E5958DB5DD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6823" y="702416"/>
            <a:ext cx="521328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Types of Correlation and Strength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58F9D0-F502-2E06-1144-E00259AEF9FE}"/>
              </a:ext>
            </a:extLst>
          </p:cNvPr>
          <p:cNvSpPr txBox="1"/>
          <p:nvPr/>
        </p:nvSpPr>
        <p:spPr>
          <a:xfrm>
            <a:off x="0" y="0"/>
            <a:ext cx="42814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Correlation Analysis</a:t>
            </a:r>
          </a:p>
        </p:txBody>
      </p:sp>
    </p:spTree>
    <p:extLst>
      <p:ext uri="{BB962C8B-B14F-4D97-AF65-F5344CB8AC3E}">
        <p14:creationId xmlns:p14="http://schemas.microsoft.com/office/powerpoint/2010/main" val="2277809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B352C-7E7D-1369-38C7-4593F5476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C620759-71DA-A4E0-7A67-839B49842CE5}"/>
              </a:ext>
            </a:extLst>
          </p:cNvPr>
          <p:cNvSpPr txBox="1"/>
          <p:nvPr/>
        </p:nvSpPr>
        <p:spPr>
          <a:xfrm>
            <a:off x="0" y="1800413"/>
            <a:ext cx="911942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Different climates lead to different energy needs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Sydney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(milder climate) relies more on cooling, while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Canberra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(cold winters) needs more heating. This affects how insulation and energy use are related.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2B5D79F-C631-9D35-C76A-6DCA4261152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50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A80B9EC-04DE-41C4-1A4C-CF86EDA94156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6753B0-9747-7EAA-2CED-5653D036DBCF}"/>
              </a:ext>
            </a:extLst>
          </p:cNvPr>
          <p:cNvSpPr txBox="1"/>
          <p:nvPr/>
        </p:nvSpPr>
        <p:spPr>
          <a:xfrm>
            <a:off x="0" y="0"/>
            <a:ext cx="7086600" cy="837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600" b="1" dirty="0">
                <a:latin typeface="+mj-lt"/>
              </a:rPr>
              <a:t>Why Does This Matter in Australia?</a:t>
            </a:r>
          </a:p>
        </p:txBody>
      </p:sp>
    </p:spTree>
    <p:extLst>
      <p:ext uri="{BB962C8B-B14F-4D97-AF65-F5344CB8AC3E}">
        <p14:creationId xmlns:p14="http://schemas.microsoft.com/office/powerpoint/2010/main" val="20491123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C06A13-148C-34E2-F2D0-DEC36B1EA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076690E-EE01-DF7B-FAD4-BBE439718A38}"/>
              </a:ext>
            </a:extLst>
          </p:cNvPr>
          <p:cNvSpPr txBox="1"/>
          <p:nvPr/>
        </p:nvSpPr>
        <p:spPr>
          <a:xfrm>
            <a:off x="0" y="1800413"/>
            <a:ext cx="911942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Bigger homes do not always mean higher energy bills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Energy-efficient homes (e.g.,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passive solar designs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) can use less energy per square meter compared to poorly insulated smaller homes. 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F50E1030-8738-6949-D82E-C4E161E5BDF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51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7345141C-CD40-7ED9-CE17-68D17E80873F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1F5769-863E-7B4E-E3D0-056DB88DC638}"/>
              </a:ext>
            </a:extLst>
          </p:cNvPr>
          <p:cNvSpPr txBox="1"/>
          <p:nvPr/>
        </p:nvSpPr>
        <p:spPr>
          <a:xfrm>
            <a:off x="0" y="0"/>
            <a:ext cx="7086600" cy="837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600" b="1" dirty="0">
                <a:latin typeface="+mj-lt"/>
              </a:rPr>
              <a:t>Why Does This Matter in Australia?</a:t>
            </a:r>
          </a:p>
        </p:txBody>
      </p:sp>
    </p:spTree>
    <p:extLst>
      <p:ext uri="{BB962C8B-B14F-4D97-AF65-F5344CB8AC3E}">
        <p14:creationId xmlns:p14="http://schemas.microsoft.com/office/powerpoint/2010/main" val="23814215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1A56A-8DC8-B946-DE16-0A57F653EA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E7A45D-D1B5-CE4F-4CCA-25D1B454CEC9}"/>
              </a:ext>
            </a:extLst>
          </p:cNvPr>
          <p:cNvSpPr txBox="1"/>
          <p:nvPr/>
        </p:nvSpPr>
        <p:spPr>
          <a:xfrm>
            <a:off x="-7374" y="554922"/>
            <a:ext cx="911942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Based on the correlation values, do you think insulation should be a priority in reducing energy bills? Why or why not?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2570ABD-18A0-876D-9773-EC2240868A7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52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E11BC4B7-7AA7-6AF4-C0B1-C5BE42A95A27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4D25C-D6E7-42F7-F120-6645189F3310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Research Discussion Questions</a:t>
            </a:r>
            <a:endParaRPr lang="en-AU" sz="3300" b="1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A1F961-FAF4-9676-427B-FE47FFC3DE3E}"/>
              </a:ext>
            </a:extLst>
          </p:cNvPr>
          <p:cNvSpPr txBox="1"/>
          <p:nvPr/>
        </p:nvSpPr>
        <p:spPr>
          <a:xfrm>
            <a:off x="0" y="2519434"/>
            <a:ext cx="9001432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Not necessarily</a:t>
            </a:r>
            <a:r>
              <a:rPr lang="en-US" sz="2800" dirty="0">
                <a:latin typeface="+mj-lt"/>
              </a:rPr>
              <a:t>. The weak correlation suggests </a:t>
            </a:r>
            <a:r>
              <a:rPr lang="en-US" sz="2800" b="1" dirty="0">
                <a:latin typeface="+mj-lt"/>
              </a:rPr>
              <a:t>other factors</a:t>
            </a:r>
            <a:r>
              <a:rPr lang="en-US" sz="2800" dirty="0">
                <a:latin typeface="+mj-lt"/>
              </a:rPr>
              <a:t> (like energy-efficient appliances, solar panels, and user behavior) might have a bigger impact.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92309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DF608-E9DA-F3E0-A67B-53A000C7B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CCA7A1F-79BB-225D-681B-ECDA9CC984A5}"/>
              </a:ext>
            </a:extLst>
          </p:cNvPr>
          <p:cNvSpPr txBox="1"/>
          <p:nvPr/>
        </p:nvSpPr>
        <p:spPr>
          <a:xfrm>
            <a:off x="-7374" y="554922"/>
            <a:ext cx="911942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en-US" sz="2800" dirty="0">
                <a:latin typeface="+mj-lt"/>
              </a:rPr>
              <a:t>Why do you think temperature and home size have a negative correlation? Can you think of real-world examples?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78716DC-0DF1-C0A5-1660-092235E7129E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53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439B80BD-F0C1-AA0A-A8E1-654965916FD0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A72F12-7703-2F09-2E3D-AE5315DDE8A3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Research Discussion Questions</a:t>
            </a:r>
            <a:endParaRPr lang="en-AU" sz="3300" b="1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CDF128-9FB3-C1B0-4F47-861D540FC0D5}"/>
              </a:ext>
            </a:extLst>
          </p:cNvPr>
          <p:cNvSpPr txBox="1"/>
          <p:nvPr/>
        </p:nvSpPr>
        <p:spPr>
          <a:xfrm>
            <a:off x="51620" y="2709980"/>
            <a:ext cx="9001432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Larger homes may have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better ventilation, higher ceilings, or energy-efficient materials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that help maintain temperature naturally.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Example: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 well-designed house in Melbourne might stay cool in summer without much air conditioning. </a:t>
            </a:r>
          </a:p>
        </p:txBody>
      </p:sp>
    </p:spTree>
    <p:extLst>
      <p:ext uri="{BB962C8B-B14F-4D97-AF65-F5344CB8AC3E}">
        <p14:creationId xmlns:p14="http://schemas.microsoft.com/office/powerpoint/2010/main" val="1149623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9F8DA-C894-D3A8-9187-0F142B6A6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16E436D-A128-67E4-85A2-457BDE2D41D7}"/>
              </a:ext>
            </a:extLst>
          </p:cNvPr>
          <p:cNvSpPr txBox="1"/>
          <p:nvPr/>
        </p:nvSpPr>
        <p:spPr>
          <a:xfrm>
            <a:off x="-7374" y="554922"/>
            <a:ext cx="911942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en-US" sz="2800" dirty="0">
                <a:latin typeface="+mj-lt"/>
              </a:rPr>
              <a:t>What other factors (besides the four in our dataset) could affect energy consumption?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04841C6B-E378-5869-6777-88724E97FA3C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54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E20C5E93-9505-7628-B5CF-2B7D18E2851F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2605AA-6A4A-8CF1-F0E2-6DEEDE11FC73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Research Discussion Questions</a:t>
            </a:r>
            <a:endParaRPr lang="en-AU" sz="3300" b="1" dirty="0"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C69F489-80DB-B8A5-4872-638E45103C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954" y="1804878"/>
            <a:ext cx="9144000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Appliance efficiency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(e.g., star-rated refrigerators, heat pumps).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Solar panels and battery storage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(common in Australia).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Time-of-use electricity pricing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(affects when people use energy).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Building orientation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(north-facing homes get more sunlight). </a:t>
            </a:r>
          </a:p>
        </p:txBody>
      </p:sp>
    </p:spTree>
    <p:extLst>
      <p:ext uri="{BB962C8B-B14F-4D97-AF65-F5344CB8AC3E}">
        <p14:creationId xmlns:p14="http://schemas.microsoft.com/office/powerpoint/2010/main" val="1661971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BF314-2746-82DD-7B84-7018D5D81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58FEBB8-E28E-6638-0675-160969F6943B}"/>
              </a:ext>
            </a:extLst>
          </p:cNvPr>
          <p:cNvSpPr txBox="1"/>
          <p:nvPr/>
        </p:nvSpPr>
        <p:spPr>
          <a:xfrm>
            <a:off x="-7374" y="554922"/>
            <a:ext cx="911942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en-US" sz="2800" dirty="0">
                <a:latin typeface="+mj-lt"/>
              </a:rPr>
              <a:t>If you were advising a homeowner in Melbourne vs. Brisbane, what energy-saving strategies would you suggest?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21749FB-0316-200B-906C-9FB0FB3C34AF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55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175C9D1-C4A7-DA75-AA92-FB3A3FB25E06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61AB76-8FA2-A051-93EE-DB85A02E3242}"/>
              </a:ext>
            </a:extLst>
          </p:cNvPr>
          <p:cNvSpPr txBox="1"/>
          <p:nvPr/>
        </p:nvSpPr>
        <p:spPr>
          <a:xfrm>
            <a:off x="0" y="0"/>
            <a:ext cx="7086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Research Discussion Questions</a:t>
            </a:r>
            <a:endParaRPr lang="en-AU" sz="3300" b="1" dirty="0"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CFA9BF3-4E02-0864-DFCF-E61F209304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54" y="2575887"/>
            <a:ext cx="9181171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Melbourne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(colder): Improve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heating efficiency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invest in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double-glazed windows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and use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thermal curtains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Brisbane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(hotter): Use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solar panels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install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ceiling fans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and opt for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light-colored roofing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reflect heat. </a:t>
            </a:r>
          </a:p>
        </p:txBody>
      </p:sp>
    </p:spTree>
    <p:extLst>
      <p:ext uri="{BB962C8B-B14F-4D97-AF65-F5344CB8AC3E}">
        <p14:creationId xmlns:p14="http://schemas.microsoft.com/office/powerpoint/2010/main" val="80704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F1D9F-624C-04AA-AB41-EA679C440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7DAC645-C883-BAE5-89F6-C127F88CF6C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56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66D033F8-340C-B20A-38FB-A8F03A6440C8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C5C081-78DB-EE83-B9F0-5D5F4504276B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Problem-Solving Task: Improve Energy Efficiency in an Australian Home</a:t>
            </a:r>
            <a:endParaRPr lang="en-AU" sz="33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3CE112-94A6-F0F2-47B8-D6019838F439}"/>
              </a:ext>
            </a:extLst>
          </p:cNvPr>
          <p:cNvSpPr txBox="1"/>
          <p:nvPr/>
        </p:nvSpPr>
        <p:spPr>
          <a:xfrm>
            <a:off x="0" y="1477248"/>
            <a:ext cx="9144000" cy="454983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>
                <a:latin typeface="+mj-lt"/>
              </a:rPr>
              <a:t>One change they should make (based on data):</a:t>
            </a:r>
            <a:endParaRPr lang="en-US" sz="2800" dirty="0">
              <a:latin typeface="+mj-lt"/>
            </a:endParaRPr>
          </a:p>
          <a:p>
            <a:pPr marL="70802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Focus on </a:t>
            </a:r>
            <a:r>
              <a:rPr lang="en-US" sz="2800" b="1" dirty="0">
                <a:latin typeface="+mj-lt"/>
              </a:rPr>
              <a:t>home size and efficiency</a:t>
            </a:r>
            <a:r>
              <a:rPr lang="en-US" sz="2800" dirty="0">
                <a:latin typeface="+mj-lt"/>
              </a:rPr>
              <a:t> rather than insulation. Since </a:t>
            </a:r>
            <a:r>
              <a:rPr lang="en-US" sz="2800" b="1" dirty="0">
                <a:latin typeface="+mj-lt"/>
              </a:rPr>
              <a:t>home size has a weak negative correlation (-0.212) with energy consumption</a:t>
            </a:r>
            <a:r>
              <a:rPr lang="en-US" sz="2800" dirty="0">
                <a:latin typeface="+mj-lt"/>
              </a:rPr>
              <a:t>, investing in </a:t>
            </a:r>
            <a:r>
              <a:rPr lang="en-US" sz="2800" b="1" dirty="0">
                <a:latin typeface="+mj-lt"/>
              </a:rPr>
              <a:t>energy-efficient appliances</a:t>
            </a:r>
            <a:r>
              <a:rPr lang="en-US" sz="2800" dirty="0">
                <a:latin typeface="+mj-lt"/>
              </a:rPr>
              <a:t> and </a:t>
            </a:r>
            <a:r>
              <a:rPr lang="en-US" sz="2800" b="1" dirty="0">
                <a:latin typeface="+mj-lt"/>
              </a:rPr>
              <a:t>smart usage habits</a:t>
            </a:r>
            <a:r>
              <a:rPr lang="en-US" sz="2800" dirty="0">
                <a:latin typeface="+mj-lt"/>
              </a:rPr>
              <a:t> (e.g., LED lighting, efficient air conditioning) may have a bigger impact.</a:t>
            </a:r>
          </a:p>
        </p:txBody>
      </p:sp>
    </p:spTree>
    <p:extLst>
      <p:ext uri="{BB962C8B-B14F-4D97-AF65-F5344CB8AC3E}">
        <p14:creationId xmlns:p14="http://schemas.microsoft.com/office/powerpoint/2010/main" val="12644680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C6767-B130-B8B3-757B-4613F8626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FDCF54B6-9DB4-CF4B-F972-86B8778EBD5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57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95497825-7B98-FFA4-5221-71AB641BA479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342660-A4FA-6220-C585-E0727C162104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Problem-Solving Task: Improve Energy Efficiency in an Australian Home</a:t>
            </a:r>
            <a:endParaRPr lang="en-AU" sz="33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C21F7B-0F03-9332-AA7D-46A205478C7E}"/>
              </a:ext>
            </a:extLst>
          </p:cNvPr>
          <p:cNvSpPr txBox="1"/>
          <p:nvPr/>
        </p:nvSpPr>
        <p:spPr>
          <a:xfrm>
            <a:off x="0" y="1477248"/>
            <a:ext cx="9144000" cy="325717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highlight>
                  <a:srgbClr val="FF0000"/>
                </a:highlight>
                <a:latin typeface="+mj-lt"/>
              </a:rPr>
              <a:t>X  </a:t>
            </a:r>
            <a:r>
              <a:rPr lang="en-US" sz="2800" b="1" dirty="0">
                <a:latin typeface="+mj-lt"/>
              </a:rPr>
              <a:t>One change that is probably not useful (based on data):</a:t>
            </a:r>
            <a:endParaRPr lang="en-US" sz="2800" dirty="0">
              <a:latin typeface="+mj-lt"/>
            </a:endParaRPr>
          </a:p>
          <a:p>
            <a:pPr marL="677863" indent="-412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Insulation improvements alone</a:t>
            </a:r>
            <a:r>
              <a:rPr lang="en-US" sz="2800" dirty="0">
                <a:latin typeface="+mj-lt"/>
              </a:rPr>
              <a:t> won’t significantly reduce energy bills. The correlation (-0.034) is too weak to prove that insulation directly lowers electricity costs in Sydney’s climate.</a:t>
            </a:r>
          </a:p>
        </p:txBody>
      </p:sp>
    </p:spTree>
    <p:extLst>
      <p:ext uri="{BB962C8B-B14F-4D97-AF65-F5344CB8AC3E}">
        <p14:creationId xmlns:p14="http://schemas.microsoft.com/office/powerpoint/2010/main" val="406961623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218C6-323D-B9E2-5622-D0938B4B3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A627F4C-E32A-F876-3974-0FB7C4A91D7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58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B207C405-B053-C644-7133-842639590F5A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9E612-369E-1CB6-50D3-B2DC873D85DF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Problem-Solving Task: Improve Energy Efficiency in an Australian Home</a:t>
            </a:r>
            <a:endParaRPr lang="en-AU" sz="33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8F39E1-5020-0715-8559-7928B219A8D5}"/>
              </a:ext>
            </a:extLst>
          </p:cNvPr>
          <p:cNvSpPr txBox="1"/>
          <p:nvPr/>
        </p:nvSpPr>
        <p:spPr>
          <a:xfrm>
            <a:off x="0" y="1477248"/>
            <a:ext cx="9144000" cy="325717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One additional factor to study:</a:t>
            </a:r>
            <a:endParaRPr lang="en-US" sz="2800" dirty="0">
              <a:latin typeface="+mj-lt"/>
            </a:endParaRPr>
          </a:p>
          <a:p>
            <a:pPr marL="69373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Appliance usage patterns.</a:t>
            </a:r>
            <a:r>
              <a:rPr lang="en-US" sz="2800" dirty="0">
                <a:latin typeface="+mj-lt"/>
              </a:rPr>
              <a:t> High-energy devices like </a:t>
            </a:r>
            <a:r>
              <a:rPr lang="en-US" sz="2800" b="1" dirty="0">
                <a:latin typeface="+mj-lt"/>
              </a:rPr>
              <a:t>heaters, air conditioners, and dryers</a:t>
            </a:r>
            <a:r>
              <a:rPr lang="en-US" sz="2800" dirty="0">
                <a:latin typeface="+mj-lt"/>
              </a:rPr>
              <a:t> could have a stronger influence on bills than insulation. Smart meters and usage tracking could help optimize consumption.</a:t>
            </a:r>
          </a:p>
        </p:txBody>
      </p:sp>
    </p:spTree>
    <p:extLst>
      <p:ext uri="{BB962C8B-B14F-4D97-AF65-F5344CB8AC3E}">
        <p14:creationId xmlns:p14="http://schemas.microsoft.com/office/powerpoint/2010/main" val="178411633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1E51B-DD7A-AE76-98CF-CB7F5764B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E8ACF35-031B-D385-7329-4D9380FB422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59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AF2C0B5D-1773-3A43-E6FC-6685EA6B3FCA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58EC93-1D89-CE4F-D9A4-F64873388A8D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Problem-Solving Task: Improve Energy Efficiency in an Australian Home</a:t>
            </a:r>
            <a:endParaRPr lang="en-AU" sz="33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C4ADA3-E413-E9FA-19EC-0E46A42570E1}"/>
              </a:ext>
            </a:extLst>
          </p:cNvPr>
          <p:cNvSpPr txBox="1"/>
          <p:nvPr/>
        </p:nvSpPr>
        <p:spPr>
          <a:xfrm>
            <a:off x="0" y="1477248"/>
            <a:ext cx="9144000" cy="261084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Presentation Tip:</a:t>
            </a:r>
            <a:endParaRPr lang="en-US" sz="28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Keep it practical!</a:t>
            </a:r>
            <a:r>
              <a:rPr lang="en-US" sz="2800" dirty="0">
                <a:latin typeface="+mj-lt"/>
              </a:rPr>
              <a:t> Focus on </a:t>
            </a:r>
            <a:r>
              <a:rPr lang="en-US" sz="2800" b="1" dirty="0">
                <a:latin typeface="+mj-lt"/>
              </a:rPr>
              <a:t>real-world applications</a:t>
            </a:r>
            <a:r>
              <a:rPr lang="en-US" sz="2800" dirty="0">
                <a:latin typeface="+mj-lt"/>
              </a:rPr>
              <a:t> like switching to solar energy, using off-peak electricity rates, and upgrading to energy-efficient appliances.</a:t>
            </a:r>
          </a:p>
        </p:txBody>
      </p:sp>
    </p:spTree>
    <p:extLst>
      <p:ext uri="{BB962C8B-B14F-4D97-AF65-F5344CB8AC3E}">
        <p14:creationId xmlns:p14="http://schemas.microsoft.com/office/powerpoint/2010/main" val="1855534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4D1EB-17D7-E2F0-22E3-B2CD784C4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1C25BCE-62E9-EF08-9A0F-4483F00E74B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A827FF45-88D8-D3C0-FA0C-9B7D1C12AD48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EA48EE5-4F7B-C7DF-F410-40DC8AD3D5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183512"/>
              </p:ext>
            </p:extLst>
          </p:nvPr>
        </p:nvGraphicFramePr>
        <p:xfrm>
          <a:off x="1" y="1225636"/>
          <a:ext cx="9144000" cy="478227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67358390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1296275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417263499"/>
                    </a:ext>
                  </a:extLst>
                </a:gridCol>
              </a:tblGrid>
              <a:tr h="69764">
                <a:tc>
                  <a:txBody>
                    <a:bodyPr/>
                    <a:lstStyle/>
                    <a:p>
                      <a:r>
                        <a:rPr lang="en-US" sz="2800" b="1"/>
                        <a:t>Correlation Coefficient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Strength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Example in Australia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2230813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-0.6 to -0.4</a:t>
                      </a:r>
                      <a:endParaRPr lang="en-US" sz="2800" dirty="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Moderate Negative</a:t>
                      </a:r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More work-from-home setups → Lower public transport usage in Sydney.</a:t>
                      </a:r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724398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-0.4 to 0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Weak/No Correlation</a:t>
                      </a:r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Daily coffee consumption → Fuel prices in Australia.</a:t>
                      </a:r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141673549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9920316B-4F6E-6011-A979-40FF1E9D5D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6823" y="702416"/>
            <a:ext cx="521328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Types of Correlation and Strength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527758-AA92-16BD-2D67-19B20F6DFF78}"/>
              </a:ext>
            </a:extLst>
          </p:cNvPr>
          <p:cNvSpPr txBox="1"/>
          <p:nvPr/>
        </p:nvSpPr>
        <p:spPr>
          <a:xfrm>
            <a:off x="0" y="0"/>
            <a:ext cx="42814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Correlation Analysis</a:t>
            </a:r>
          </a:p>
        </p:txBody>
      </p:sp>
    </p:spTree>
    <p:extLst>
      <p:ext uri="{BB962C8B-B14F-4D97-AF65-F5344CB8AC3E}">
        <p14:creationId xmlns:p14="http://schemas.microsoft.com/office/powerpoint/2010/main" val="200577040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B0FFD-33EC-FDE9-4401-1DD4820B0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F43745C-4C3C-AE4A-6276-07D88234B9D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60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E1AB7A4-8603-FE71-0E40-3FCDD5C7F48E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C7C0A4-F6EB-4F21-C661-634DDAF5AD17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Applying the Mutual Information Matrix</a:t>
            </a:r>
            <a:endParaRPr lang="en-AU" sz="33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FEBB27-78F0-4FAD-222D-F557E4D7E076}"/>
              </a:ext>
            </a:extLst>
          </p:cNvPr>
          <p:cNvSpPr txBox="1"/>
          <p:nvPr/>
        </p:nvSpPr>
        <p:spPr>
          <a:xfrm>
            <a:off x="0" y="1477248"/>
            <a:ext cx="9144000" cy="196175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The </a:t>
            </a:r>
            <a:r>
              <a:rPr lang="en-US" sz="2800" b="1" dirty="0">
                <a:latin typeface="+mj-lt"/>
              </a:rPr>
              <a:t>Mutual Information Matrix</a:t>
            </a:r>
            <a:r>
              <a:rPr lang="en-US" sz="2800" dirty="0">
                <a:latin typeface="+mj-lt"/>
              </a:rPr>
              <a:t> helps measure how much information two attributes share. Unlike correlation, it detects </a:t>
            </a:r>
            <a:r>
              <a:rPr lang="en-US" sz="2800" b="1" dirty="0">
                <a:latin typeface="+mj-lt"/>
              </a:rPr>
              <a:t>non-linear relationships</a:t>
            </a:r>
            <a:r>
              <a:rPr lang="en-US" sz="2800" dirty="0">
                <a:latin typeface="+mj-lt"/>
              </a:rPr>
              <a:t> as well.</a:t>
            </a:r>
          </a:p>
        </p:txBody>
      </p:sp>
    </p:spTree>
    <p:extLst>
      <p:ext uri="{BB962C8B-B14F-4D97-AF65-F5344CB8AC3E}">
        <p14:creationId xmlns:p14="http://schemas.microsoft.com/office/powerpoint/2010/main" val="15780657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E4CE7B-F78F-EB77-DCDE-3EEC10464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1E039C1-26A3-7F05-C6D9-4D4C191C83C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61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8F8C7E85-FEF9-5049-C6D7-0A74309D23B7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3953B3-20A0-1F04-5CE1-A1C689477443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Applying the Mutual Information Matrix</a:t>
            </a:r>
            <a:endParaRPr lang="en-AU" sz="33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5A6A47-0AC7-4B0F-2FB5-A574C113079B}"/>
              </a:ext>
            </a:extLst>
          </p:cNvPr>
          <p:cNvSpPr txBox="1"/>
          <p:nvPr/>
        </p:nvSpPr>
        <p:spPr>
          <a:xfrm>
            <a:off x="0" y="1107996"/>
            <a:ext cx="9144000" cy="390350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1: Add the Mutual Information Matrix Operator</a:t>
            </a:r>
          </a:p>
          <a:p>
            <a:pPr marL="72390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In the </a:t>
            </a:r>
            <a:r>
              <a:rPr lang="en-US" sz="2800" b="1" dirty="0">
                <a:latin typeface="+mj-lt"/>
              </a:rPr>
              <a:t>Operators</a:t>
            </a:r>
            <a:r>
              <a:rPr lang="en-US" sz="2800" dirty="0">
                <a:latin typeface="+mj-lt"/>
              </a:rPr>
              <a:t> panel, search for </a:t>
            </a:r>
            <a:r>
              <a:rPr lang="en-US" sz="2800" b="1" dirty="0">
                <a:latin typeface="+mj-lt"/>
              </a:rPr>
              <a:t>"Mutual Information Matrix"</a:t>
            </a:r>
            <a:r>
              <a:rPr lang="en-US" sz="2800" dirty="0">
                <a:latin typeface="+mj-lt"/>
              </a:rPr>
              <a:t>.</a:t>
            </a:r>
          </a:p>
          <a:p>
            <a:pPr marL="72390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Drag the </a:t>
            </a:r>
            <a:r>
              <a:rPr lang="en-US" sz="2800" b="1" dirty="0">
                <a:latin typeface="+mj-lt"/>
              </a:rPr>
              <a:t>Mutual Information Matrix</a:t>
            </a:r>
            <a:r>
              <a:rPr lang="en-US" sz="2800" dirty="0">
                <a:latin typeface="+mj-lt"/>
              </a:rPr>
              <a:t> operator into the </a:t>
            </a:r>
            <a:r>
              <a:rPr lang="en-US" sz="2800" b="1" dirty="0">
                <a:latin typeface="+mj-lt"/>
              </a:rPr>
              <a:t>Process panel</a:t>
            </a:r>
            <a:r>
              <a:rPr lang="en-US" sz="2800" dirty="0">
                <a:latin typeface="+mj-lt"/>
              </a:rPr>
              <a:t>.</a:t>
            </a:r>
          </a:p>
          <a:p>
            <a:pPr marL="72390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Place it </a:t>
            </a:r>
            <a:r>
              <a:rPr lang="en-US" sz="2800" b="1" dirty="0">
                <a:latin typeface="+mj-lt"/>
              </a:rPr>
              <a:t>after the "Select Attributes"</a:t>
            </a:r>
            <a:r>
              <a:rPr lang="en-US" sz="2800" dirty="0">
                <a:latin typeface="+mj-lt"/>
              </a:rPr>
              <a:t> operator.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946ED2-DC86-7446-1CE6-DD054EB4B6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333" t="23333" b="50000"/>
          <a:stretch/>
        </p:blipFill>
        <p:spPr>
          <a:xfrm>
            <a:off x="1524000" y="4992697"/>
            <a:ext cx="6096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63832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3D51C2-EE79-3953-DA01-F325FF316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CA5B563-B419-C19B-0D6C-2063DF5B8F0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62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0E1E612B-82EA-AA91-9B07-24EA5C066AE0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414074-D211-AAA5-08AE-E8644AA352E4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Applying the Mutual Information Matrix</a:t>
            </a:r>
            <a:endParaRPr lang="en-AU" sz="33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6FAD3E-11E2-1D99-320C-00852DAE1E73}"/>
              </a:ext>
            </a:extLst>
          </p:cNvPr>
          <p:cNvSpPr txBox="1"/>
          <p:nvPr/>
        </p:nvSpPr>
        <p:spPr>
          <a:xfrm>
            <a:off x="0" y="1107996"/>
            <a:ext cx="9144000" cy="390350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2: Connect the Operator</a:t>
            </a:r>
          </a:p>
          <a:p>
            <a:pPr marL="652463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Connect the </a:t>
            </a:r>
            <a:r>
              <a:rPr lang="en-US" sz="2800" b="1" dirty="0">
                <a:latin typeface="+mj-lt"/>
              </a:rPr>
              <a:t>"</a:t>
            </a:r>
            <a:r>
              <a:rPr lang="en-US" sz="2800" b="1" dirty="0" err="1">
                <a:latin typeface="+mj-lt"/>
              </a:rPr>
              <a:t>exa</a:t>
            </a:r>
            <a:r>
              <a:rPr lang="en-US" sz="2800" b="1" dirty="0">
                <a:latin typeface="+mj-lt"/>
              </a:rPr>
              <a:t>" (example set)</a:t>
            </a:r>
            <a:r>
              <a:rPr lang="en-US" sz="2800" dirty="0">
                <a:latin typeface="+mj-lt"/>
              </a:rPr>
              <a:t> output of the </a:t>
            </a:r>
            <a:r>
              <a:rPr lang="en-US" sz="2800" b="1" dirty="0">
                <a:latin typeface="+mj-lt"/>
              </a:rPr>
              <a:t>Select Attributes</a:t>
            </a:r>
            <a:r>
              <a:rPr lang="en-US" sz="2800" dirty="0">
                <a:latin typeface="+mj-lt"/>
              </a:rPr>
              <a:t> operator to the </a:t>
            </a:r>
            <a:r>
              <a:rPr lang="en-US" sz="2800" b="1" dirty="0">
                <a:latin typeface="+mj-lt"/>
              </a:rPr>
              <a:t>"</a:t>
            </a:r>
            <a:r>
              <a:rPr lang="en-US" sz="2800" b="1" dirty="0" err="1">
                <a:latin typeface="+mj-lt"/>
              </a:rPr>
              <a:t>exa</a:t>
            </a:r>
            <a:r>
              <a:rPr lang="en-US" sz="2800" b="1" dirty="0">
                <a:latin typeface="+mj-lt"/>
              </a:rPr>
              <a:t>" input</a:t>
            </a:r>
            <a:r>
              <a:rPr lang="en-US" sz="2800" dirty="0">
                <a:latin typeface="+mj-lt"/>
              </a:rPr>
              <a:t> of the </a:t>
            </a:r>
            <a:r>
              <a:rPr lang="en-US" sz="2800" b="1" dirty="0">
                <a:latin typeface="+mj-lt"/>
              </a:rPr>
              <a:t>Mutual Information Matrix</a:t>
            </a:r>
            <a:r>
              <a:rPr lang="en-US" sz="2800" dirty="0">
                <a:latin typeface="+mj-lt"/>
              </a:rPr>
              <a:t> operator.</a:t>
            </a:r>
          </a:p>
          <a:p>
            <a:pPr marL="652463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Connect the </a:t>
            </a:r>
            <a:r>
              <a:rPr lang="en-US" sz="2800" b="1" dirty="0">
                <a:latin typeface="+mj-lt"/>
              </a:rPr>
              <a:t>"mat" (matrix output)</a:t>
            </a:r>
            <a:r>
              <a:rPr lang="en-US" sz="2800" dirty="0">
                <a:latin typeface="+mj-lt"/>
              </a:rPr>
              <a:t> of the </a:t>
            </a:r>
            <a:r>
              <a:rPr lang="en-US" sz="2800" b="1" dirty="0">
                <a:latin typeface="+mj-lt"/>
              </a:rPr>
              <a:t>Mutual Information Matrix</a:t>
            </a:r>
            <a:r>
              <a:rPr lang="en-US" sz="2800" dirty="0">
                <a:latin typeface="+mj-lt"/>
              </a:rPr>
              <a:t> operator to the </a:t>
            </a:r>
            <a:r>
              <a:rPr lang="en-US" sz="2800" b="1" dirty="0">
                <a:latin typeface="+mj-lt"/>
              </a:rPr>
              <a:t>final output (res)</a:t>
            </a:r>
            <a:r>
              <a:rPr lang="en-US" sz="2800" dirty="0">
                <a:latin typeface="+mj-lt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B120C8-0437-E707-BC02-AF13F02257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333" t="23333" b="50000"/>
          <a:stretch/>
        </p:blipFill>
        <p:spPr>
          <a:xfrm>
            <a:off x="1524000" y="4992697"/>
            <a:ext cx="6096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29986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6A1E8-F588-4CDC-0731-FB9B9EA54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75E0C5F-7100-18C7-EDCF-F689C7F20F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1852"/>
          <a:stretch/>
        </p:blipFill>
        <p:spPr>
          <a:xfrm>
            <a:off x="1745512" y="4272927"/>
            <a:ext cx="5652976" cy="2484954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C9647A72-BEE4-8006-65E1-6750C146EA7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63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D2CCEFEF-43F6-43B5-7E37-B7EA24612FEE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BA0FC1-FCF0-0FA2-2352-CF4515CE2B3F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Applying the Mutual Information Matrix</a:t>
            </a:r>
            <a:endParaRPr lang="en-AU" sz="33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D4E9B0-25A0-5F03-E530-7A0BCBE0E904}"/>
              </a:ext>
            </a:extLst>
          </p:cNvPr>
          <p:cNvSpPr txBox="1"/>
          <p:nvPr/>
        </p:nvSpPr>
        <p:spPr>
          <a:xfrm>
            <a:off x="0" y="1107996"/>
            <a:ext cx="9144000" cy="325717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Configure the Operator</a:t>
            </a:r>
          </a:p>
          <a:p>
            <a:pPr marL="760413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Click on the </a:t>
            </a:r>
            <a:r>
              <a:rPr lang="en-US" sz="2800" b="1" dirty="0">
                <a:latin typeface="+mj-lt"/>
              </a:rPr>
              <a:t>Mutual Information Matrix</a:t>
            </a:r>
            <a:r>
              <a:rPr lang="en-US" sz="2800" dirty="0">
                <a:latin typeface="+mj-lt"/>
              </a:rPr>
              <a:t> operator.</a:t>
            </a:r>
          </a:p>
          <a:p>
            <a:pPr marL="760413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In the </a:t>
            </a:r>
            <a:r>
              <a:rPr lang="en-US" sz="2800" b="1" dirty="0">
                <a:latin typeface="+mj-lt"/>
              </a:rPr>
              <a:t>Parameters</a:t>
            </a:r>
            <a:r>
              <a:rPr lang="en-US" sz="2800" dirty="0">
                <a:latin typeface="+mj-lt"/>
              </a:rPr>
              <a:t> panel, check if the operator settings need any modifications. Usually, the default settings work fine.</a:t>
            </a:r>
          </a:p>
        </p:txBody>
      </p:sp>
    </p:spTree>
    <p:extLst>
      <p:ext uri="{BB962C8B-B14F-4D97-AF65-F5344CB8AC3E}">
        <p14:creationId xmlns:p14="http://schemas.microsoft.com/office/powerpoint/2010/main" val="130605073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CC0B8-30E1-3986-9CCE-5DE955557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64E5706-2B1B-3202-9DEF-E548A3B00DCC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64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4FF205EC-8CBD-F312-2179-C7D83A8B64DD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35F96F-2EB6-0BF5-D96A-F40516CB3C93}"/>
              </a:ext>
            </a:extLst>
          </p:cNvPr>
          <p:cNvSpPr txBox="1"/>
          <p:nvPr/>
        </p:nvSpPr>
        <p:spPr>
          <a:xfrm>
            <a:off x="0" y="0"/>
            <a:ext cx="708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+mj-lt"/>
              </a:rPr>
              <a:t>Applying the Mutual Information Matrix</a:t>
            </a:r>
            <a:endParaRPr lang="en-AU" sz="33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88E606-CE08-5835-CD3D-D69D5E60CDFA}"/>
              </a:ext>
            </a:extLst>
          </p:cNvPr>
          <p:cNvSpPr txBox="1"/>
          <p:nvPr/>
        </p:nvSpPr>
        <p:spPr>
          <a:xfrm>
            <a:off x="0" y="1107996"/>
            <a:ext cx="9144000" cy="196451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4: Run the Process</a:t>
            </a:r>
          </a:p>
          <a:p>
            <a:pPr marL="688975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Click the </a:t>
            </a:r>
            <a:r>
              <a:rPr lang="en-US" sz="2800" b="1" dirty="0">
                <a:latin typeface="+mj-lt"/>
              </a:rPr>
              <a:t>Run (▶) button</a:t>
            </a:r>
            <a:r>
              <a:rPr lang="en-US" sz="2800" dirty="0">
                <a:latin typeface="+mj-lt"/>
              </a:rPr>
              <a:t> at the top.</a:t>
            </a:r>
          </a:p>
          <a:p>
            <a:pPr marL="688975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Once the process completes, navigate to the </a:t>
            </a:r>
            <a:r>
              <a:rPr lang="en-US" sz="2800" b="1" dirty="0">
                <a:latin typeface="+mj-lt"/>
              </a:rPr>
              <a:t>Results</a:t>
            </a:r>
            <a:r>
              <a:rPr lang="en-US" sz="2800" dirty="0">
                <a:latin typeface="+mj-lt"/>
              </a:rPr>
              <a:t> tab.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5A4A77-577B-4631-4FDD-EC421F39C7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6666" b="54444"/>
          <a:stretch/>
        </p:blipFill>
        <p:spPr>
          <a:xfrm>
            <a:off x="266700" y="3087150"/>
            <a:ext cx="8610600" cy="348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79291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37D83-EEDB-1539-A09E-2C8B22ADA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FECE577-B85F-BBB3-D86F-17234950E4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00" t="21852" r="65000" b="54444"/>
          <a:stretch/>
        </p:blipFill>
        <p:spPr>
          <a:xfrm>
            <a:off x="609600" y="0"/>
            <a:ext cx="7924800" cy="3842328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89F0A0C9-7EDD-72EB-F673-4DB71B34ABB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65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91A554C0-1B13-4FA6-980F-ED8583A19BC6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6A5566-250A-DE2D-C8A7-DE6C1AAD331B}"/>
              </a:ext>
            </a:extLst>
          </p:cNvPr>
          <p:cNvSpPr txBox="1"/>
          <p:nvPr/>
        </p:nvSpPr>
        <p:spPr>
          <a:xfrm>
            <a:off x="1" y="3531871"/>
            <a:ext cx="914399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+mj-lt"/>
              </a:rPr>
              <a:t>Step 5: Analyze the Results</a:t>
            </a:r>
          </a:p>
          <a:p>
            <a:pPr marL="723900" indent="-514350">
              <a:buFont typeface="+mj-lt"/>
              <a:buAutoNum type="arabicPeriod"/>
            </a:pPr>
            <a:r>
              <a:rPr lang="en-US" sz="2800" dirty="0">
                <a:latin typeface="+mj-lt"/>
              </a:rPr>
              <a:t>In the </a:t>
            </a:r>
            <a:r>
              <a:rPr lang="en-US" sz="2800" b="1" dirty="0">
                <a:latin typeface="+mj-lt"/>
              </a:rPr>
              <a:t>Results</a:t>
            </a:r>
            <a:r>
              <a:rPr lang="en-US" sz="2800" dirty="0">
                <a:latin typeface="+mj-lt"/>
              </a:rPr>
              <a:t> tab, look for the </a:t>
            </a:r>
            <a:r>
              <a:rPr lang="en-US" sz="2800" b="1" dirty="0">
                <a:latin typeface="+mj-lt"/>
              </a:rPr>
              <a:t>Mutual Information Matrix table</a:t>
            </a:r>
            <a:r>
              <a:rPr lang="en-US" sz="2800" dirty="0">
                <a:latin typeface="+mj-lt"/>
              </a:rPr>
              <a:t>.</a:t>
            </a:r>
          </a:p>
          <a:p>
            <a:pPr marL="723900" indent="-514350">
              <a:buFont typeface="+mj-lt"/>
              <a:buAutoNum type="arabicPeriod"/>
            </a:pPr>
            <a:r>
              <a:rPr lang="en-US" sz="2800" dirty="0">
                <a:latin typeface="+mj-lt"/>
              </a:rPr>
              <a:t>The values indicate </a:t>
            </a:r>
            <a:r>
              <a:rPr lang="en-US" sz="2800" b="1" dirty="0">
                <a:latin typeface="+mj-lt"/>
              </a:rPr>
              <a:t>how much information each attribute shares with the others</a:t>
            </a:r>
            <a:r>
              <a:rPr lang="en-US" sz="2800" dirty="0">
                <a:latin typeface="+mj-lt"/>
              </a:rPr>
              <a:t>. </a:t>
            </a:r>
          </a:p>
          <a:p>
            <a:pPr marL="973138" lvl="1" indent="-43815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Higher values = Stronger information dependency.</a:t>
            </a:r>
          </a:p>
          <a:p>
            <a:pPr marL="973138" lvl="1" indent="-43815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Lower values = Weaker relationship.</a:t>
            </a:r>
          </a:p>
        </p:txBody>
      </p:sp>
    </p:spTree>
    <p:extLst>
      <p:ext uri="{BB962C8B-B14F-4D97-AF65-F5344CB8AC3E}">
        <p14:creationId xmlns:p14="http://schemas.microsoft.com/office/powerpoint/2010/main" val="75557330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461D38-65B1-1C9F-8ECD-3453D902F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88FE77-2CA2-C13B-F8FD-ED1C2E8B4C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00" t="21852" r="65000" b="54444"/>
          <a:stretch/>
        </p:blipFill>
        <p:spPr>
          <a:xfrm>
            <a:off x="609600" y="0"/>
            <a:ext cx="7924800" cy="3842328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C8FB5DE5-3D77-3572-AD37-2D7C6EDC53B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66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B5A22B7D-9D68-387E-6577-C7E22C0CC4EC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1C707F-9365-7771-FC94-E5CB65ECC9FB}"/>
              </a:ext>
            </a:extLst>
          </p:cNvPr>
          <p:cNvSpPr txBox="1"/>
          <p:nvPr/>
        </p:nvSpPr>
        <p:spPr>
          <a:xfrm>
            <a:off x="1" y="3531871"/>
            <a:ext cx="9143999" cy="310854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+mj-lt"/>
              </a:rPr>
              <a:t>Key Insights: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Energy Consumption &amp; Temperature (0.751)</a:t>
            </a:r>
            <a:endParaRPr lang="en-US" sz="2800" dirty="0">
              <a:latin typeface="+mj-lt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Strongest relationship</a:t>
            </a:r>
            <a:r>
              <a:rPr lang="en-US" sz="2800" dirty="0">
                <a:latin typeface="+mj-lt"/>
              </a:rPr>
              <a:t> with Energy Consumption.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This suggests that </a:t>
            </a:r>
            <a:r>
              <a:rPr lang="en-US" sz="2800" b="1" dirty="0">
                <a:latin typeface="+mj-lt"/>
              </a:rPr>
              <a:t>temperature changes affect energy usage</a:t>
            </a:r>
            <a:r>
              <a:rPr lang="en-US" sz="2800" dirty="0">
                <a:latin typeface="+mj-lt"/>
              </a:rPr>
              <a:t>, likely due to heating/cooling appliances.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Example</a:t>
            </a:r>
            <a:r>
              <a:rPr lang="en-US" sz="2800" dirty="0">
                <a:latin typeface="+mj-lt"/>
              </a:rPr>
              <a:t>: Households in </a:t>
            </a:r>
            <a:r>
              <a:rPr lang="en-US" sz="2800" b="1" dirty="0">
                <a:latin typeface="+mj-lt"/>
              </a:rPr>
              <a:t>Canberra</a:t>
            </a:r>
            <a:r>
              <a:rPr lang="en-US" sz="2800" dirty="0">
                <a:latin typeface="+mj-lt"/>
              </a:rPr>
              <a:t> use more energy for heating in winter.</a:t>
            </a:r>
          </a:p>
        </p:txBody>
      </p:sp>
    </p:spTree>
    <p:extLst>
      <p:ext uri="{BB962C8B-B14F-4D97-AF65-F5344CB8AC3E}">
        <p14:creationId xmlns:p14="http://schemas.microsoft.com/office/powerpoint/2010/main" val="306471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1DB18-8CF9-DC92-8BFE-CAC76AD53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26C9C90-C473-0A8E-1AB3-8D8F7D1F8A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00" t="21852" r="65000" b="54444"/>
          <a:stretch/>
        </p:blipFill>
        <p:spPr>
          <a:xfrm>
            <a:off x="609600" y="0"/>
            <a:ext cx="7924800" cy="3842328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84EA5CC0-885B-669C-44B5-E2756D16B25A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67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520796B-DF3C-1713-23E5-6ED836F4DE0B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521535-453B-2227-7D98-4DFB1F6925A9}"/>
              </a:ext>
            </a:extLst>
          </p:cNvPr>
          <p:cNvSpPr txBox="1"/>
          <p:nvPr/>
        </p:nvSpPr>
        <p:spPr>
          <a:xfrm>
            <a:off x="1" y="3531871"/>
            <a:ext cx="9143999" cy="267765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sz="2800" b="1" dirty="0">
                <a:latin typeface="+mj-lt"/>
              </a:rPr>
              <a:t>Energy Consumption &amp; Home Size (0.655)</a:t>
            </a:r>
            <a:endParaRPr lang="en-US" sz="2800" dirty="0">
              <a:latin typeface="+mj-lt"/>
            </a:endParaRPr>
          </a:p>
          <a:p>
            <a:pPr marL="665163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Moderate MI value, meaning </a:t>
            </a:r>
            <a:r>
              <a:rPr lang="en-US" sz="2800" b="1" dirty="0">
                <a:latin typeface="+mj-lt"/>
              </a:rPr>
              <a:t>home size has an impact on energy use</a:t>
            </a:r>
            <a:r>
              <a:rPr lang="en-US" sz="2800" dirty="0">
                <a:latin typeface="+mj-lt"/>
              </a:rPr>
              <a:t>.</a:t>
            </a:r>
          </a:p>
          <a:p>
            <a:pPr marL="665163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However, the effect </a:t>
            </a:r>
            <a:r>
              <a:rPr lang="en-US" sz="2800" b="1" dirty="0">
                <a:latin typeface="+mj-lt"/>
              </a:rPr>
              <a:t>is not as strong as temperature</a:t>
            </a:r>
            <a:r>
              <a:rPr lang="en-US" sz="2800" dirty="0">
                <a:latin typeface="+mj-lt"/>
              </a:rPr>
              <a:t>.</a:t>
            </a:r>
          </a:p>
          <a:p>
            <a:pPr marL="665163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Example</a:t>
            </a:r>
            <a:r>
              <a:rPr lang="en-US" sz="2800" dirty="0">
                <a:latin typeface="+mj-lt"/>
              </a:rPr>
              <a:t>: A </a:t>
            </a:r>
            <a:r>
              <a:rPr lang="en-US" sz="2800" b="1" dirty="0">
                <a:latin typeface="+mj-lt"/>
              </a:rPr>
              <a:t>large house</a:t>
            </a:r>
            <a:r>
              <a:rPr lang="en-US" sz="2800" dirty="0">
                <a:latin typeface="+mj-lt"/>
              </a:rPr>
              <a:t> may have </a:t>
            </a:r>
            <a:r>
              <a:rPr lang="en-US" sz="2800" b="1" dirty="0">
                <a:latin typeface="+mj-lt"/>
              </a:rPr>
              <a:t>better insulation</a:t>
            </a:r>
            <a:r>
              <a:rPr lang="en-US" sz="2800" dirty="0">
                <a:latin typeface="+mj-lt"/>
              </a:rPr>
              <a:t>, leading to lower energy use per square meter.</a:t>
            </a:r>
          </a:p>
        </p:txBody>
      </p:sp>
    </p:spTree>
    <p:extLst>
      <p:ext uri="{BB962C8B-B14F-4D97-AF65-F5344CB8AC3E}">
        <p14:creationId xmlns:p14="http://schemas.microsoft.com/office/powerpoint/2010/main" val="170447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94BD3-F86B-8042-9FD8-663670FCE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402509-ED02-F5BC-A004-1674B066A1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00" t="21852" r="65000" b="54444"/>
          <a:stretch/>
        </p:blipFill>
        <p:spPr>
          <a:xfrm>
            <a:off x="609600" y="0"/>
            <a:ext cx="7924800" cy="3842328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EF6E9C28-EF55-58E7-FDFB-9ACC4F077AE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68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4DE5483-E458-5DF5-FC1E-563EFBEDACB7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73C4FA-0DD5-5B11-F55E-491EE4B1073A}"/>
              </a:ext>
            </a:extLst>
          </p:cNvPr>
          <p:cNvSpPr txBox="1"/>
          <p:nvPr/>
        </p:nvSpPr>
        <p:spPr>
          <a:xfrm>
            <a:off x="1" y="3531871"/>
            <a:ext cx="9143999" cy="310854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+mj-lt"/>
              </a:rPr>
              <a:t>3. Energy Consumption &amp; Insulation Rating (0.497)</a:t>
            </a:r>
            <a:endParaRPr lang="en-US" sz="2800" dirty="0">
              <a:latin typeface="+mj-lt"/>
            </a:endParaRPr>
          </a:p>
          <a:p>
            <a:pPr marL="795338" indent="-45085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Weaker relationship</a:t>
            </a:r>
            <a:r>
              <a:rPr lang="en-US" sz="2800" dirty="0">
                <a:latin typeface="+mj-lt"/>
              </a:rPr>
              <a:t> than expected.</a:t>
            </a:r>
          </a:p>
          <a:p>
            <a:pPr marL="795338" indent="-45085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Why?</a:t>
            </a:r>
            <a:r>
              <a:rPr lang="en-US" sz="2800" dirty="0">
                <a:latin typeface="+mj-lt"/>
              </a:rPr>
              <a:t> Other factors (like </a:t>
            </a:r>
            <a:r>
              <a:rPr lang="en-US" sz="2800" b="1" dirty="0">
                <a:latin typeface="+mj-lt"/>
              </a:rPr>
              <a:t>appliances, household habits</a:t>
            </a:r>
            <a:r>
              <a:rPr lang="en-US" sz="2800" dirty="0">
                <a:latin typeface="+mj-lt"/>
              </a:rPr>
              <a:t>) may </a:t>
            </a:r>
            <a:r>
              <a:rPr lang="en-US" sz="2800" b="1" dirty="0">
                <a:latin typeface="+mj-lt"/>
              </a:rPr>
              <a:t>influence energy use more</a:t>
            </a:r>
            <a:r>
              <a:rPr lang="en-US" sz="2800" dirty="0">
                <a:latin typeface="+mj-lt"/>
              </a:rPr>
              <a:t>.</a:t>
            </a:r>
          </a:p>
          <a:p>
            <a:pPr marL="795338" indent="-45085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Example</a:t>
            </a:r>
            <a:r>
              <a:rPr lang="en-US" sz="2800" dirty="0">
                <a:latin typeface="+mj-lt"/>
              </a:rPr>
              <a:t>: A house in </a:t>
            </a:r>
            <a:r>
              <a:rPr lang="en-US" sz="2800" b="1" dirty="0">
                <a:latin typeface="+mj-lt"/>
              </a:rPr>
              <a:t>Sydney with good insulation</a:t>
            </a:r>
            <a:r>
              <a:rPr lang="en-US" sz="2800" dirty="0">
                <a:latin typeface="+mj-lt"/>
              </a:rPr>
              <a:t> still </a:t>
            </a:r>
            <a:r>
              <a:rPr lang="en-US" sz="2800" b="1" dirty="0">
                <a:latin typeface="+mj-lt"/>
              </a:rPr>
              <a:t>uses a lot of energy</a:t>
            </a:r>
            <a:r>
              <a:rPr lang="en-US" sz="2800" dirty="0">
                <a:latin typeface="+mj-lt"/>
              </a:rPr>
              <a:t> if the family uses air conditioning frequently.</a:t>
            </a:r>
          </a:p>
        </p:txBody>
      </p:sp>
    </p:spTree>
    <p:extLst>
      <p:ext uri="{BB962C8B-B14F-4D97-AF65-F5344CB8AC3E}">
        <p14:creationId xmlns:p14="http://schemas.microsoft.com/office/powerpoint/2010/main" val="119913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21AA8-0941-CC32-41B5-6443D7467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A520589-2699-ACC4-9DA7-61495A99B6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00" t="21852" r="65000" b="54444"/>
          <a:stretch/>
        </p:blipFill>
        <p:spPr>
          <a:xfrm>
            <a:off x="855431" y="0"/>
            <a:ext cx="6600824" cy="3200400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B6FA4855-7E56-B1D1-9F87-7288AD345A0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69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77EB910C-C5E6-8384-7CCD-BF2600861A64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967FC-A1C2-EBB3-EDAB-F0C143BEFF88}"/>
              </a:ext>
            </a:extLst>
          </p:cNvPr>
          <p:cNvSpPr txBox="1"/>
          <p:nvPr/>
        </p:nvSpPr>
        <p:spPr>
          <a:xfrm>
            <a:off x="1" y="2954496"/>
            <a:ext cx="9143999" cy="390350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4. Temperature &amp; Insulation Rating (0.745)</a:t>
            </a:r>
            <a:endParaRPr lang="en-US" sz="2800" dirty="0">
              <a:latin typeface="+mj-lt"/>
            </a:endParaRPr>
          </a:p>
          <a:p>
            <a:pPr marL="652463" indent="-3794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Higher mutual information</a:t>
            </a:r>
            <a:r>
              <a:rPr lang="en-US" sz="2800" dirty="0">
                <a:latin typeface="+mj-lt"/>
              </a:rPr>
              <a:t>, suggesting </a:t>
            </a:r>
            <a:r>
              <a:rPr lang="en-US" sz="2800" b="1" dirty="0">
                <a:latin typeface="+mj-lt"/>
              </a:rPr>
              <a:t>better-insulated houses tend to be in areas with specific temperature ranges</a:t>
            </a:r>
            <a:r>
              <a:rPr lang="en-US" sz="2800" dirty="0">
                <a:latin typeface="+mj-lt"/>
              </a:rPr>
              <a:t>.</a:t>
            </a:r>
          </a:p>
          <a:p>
            <a:pPr marL="652463" indent="-3794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Example</a:t>
            </a:r>
            <a:r>
              <a:rPr lang="en-US" sz="2800" dirty="0">
                <a:latin typeface="+mj-lt"/>
              </a:rPr>
              <a:t>: Houses in </a:t>
            </a:r>
            <a:r>
              <a:rPr lang="en-US" sz="2800" b="1" dirty="0">
                <a:latin typeface="+mj-lt"/>
              </a:rPr>
              <a:t>cold regions like Tasmania</a:t>
            </a:r>
            <a:r>
              <a:rPr lang="en-US" sz="2800" dirty="0">
                <a:latin typeface="+mj-lt"/>
              </a:rPr>
              <a:t> often have </a:t>
            </a:r>
            <a:r>
              <a:rPr lang="en-US" sz="2800" b="1" dirty="0">
                <a:latin typeface="+mj-lt"/>
              </a:rPr>
              <a:t>better insulation</a:t>
            </a:r>
            <a:r>
              <a:rPr lang="en-US" sz="28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46888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CFE7F1-3CFD-AA7D-3369-5EC12FF58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8A95851-3DA4-0D3E-AAEB-48FD5D28CA7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367C6CF-D915-1819-B8F7-273C2B617E65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A2F3CF8-002C-7F45-560C-81E715132C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606283"/>
              </p:ext>
            </p:extLst>
          </p:nvPr>
        </p:nvGraphicFramePr>
        <p:xfrm>
          <a:off x="1" y="1225636"/>
          <a:ext cx="9144000" cy="478227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67358390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1296275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417263499"/>
                    </a:ext>
                  </a:extLst>
                </a:gridCol>
              </a:tblGrid>
              <a:tr h="69764">
                <a:tc>
                  <a:txBody>
                    <a:bodyPr/>
                    <a:lstStyle/>
                    <a:p>
                      <a:r>
                        <a:rPr lang="en-US" sz="2800" b="1"/>
                        <a:t>Correlation Coefficient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Strength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Example in Australia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2230813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0 to 0.4</a:t>
                      </a:r>
                      <a:endParaRPr lang="en-US" sz="2800" dirty="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Weak Positive</a:t>
                      </a:r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Higher university fees → Slight increase in online course enrollments.</a:t>
                      </a:r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724398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0.4 to 0.6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Moderate Positive</a:t>
                      </a:r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Higher temperatures → More air conditioner sales in Perth.</a:t>
                      </a:r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141673549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AC10A935-F6CD-8D3F-0F83-0407E988BD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6823" y="702416"/>
            <a:ext cx="521328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Types of Correlation and Strength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BCD595-DB02-3A9B-0B57-52EC1822D961}"/>
              </a:ext>
            </a:extLst>
          </p:cNvPr>
          <p:cNvSpPr txBox="1"/>
          <p:nvPr/>
        </p:nvSpPr>
        <p:spPr>
          <a:xfrm>
            <a:off x="0" y="0"/>
            <a:ext cx="42814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Correlation Analysis</a:t>
            </a:r>
          </a:p>
        </p:txBody>
      </p:sp>
    </p:spTree>
    <p:extLst>
      <p:ext uri="{BB962C8B-B14F-4D97-AF65-F5344CB8AC3E}">
        <p14:creationId xmlns:p14="http://schemas.microsoft.com/office/powerpoint/2010/main" val="299264912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3BDB9-36E5-31C4-920C-7E60E3AC0D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A8AE1A6-4A29-B9A3-D75C-F8FA0B2025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00" t="21852" r="65000" b="54444"/>
          <a:stretch/>
        </p:blipFill>
        <p:spPr>
          <a:xfrm>
            <a:off x="855431" y="0"/>
            <a:ext cx="6600824" cy="3200400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DF39BEC9-C9BC-5981-64D8-8A2E6288913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70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DF0FA51-184F-B200-4E1C-CACFCE9DE226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900628-B9C7-2A86-1E3F-8C56E01B44BE}"/>
              </a:ext>
            </a:extLst>
          </p:cNvPr>
          <p:cNvSpPr txBox="1"/>
          <p:nvPr/>
        </p:nvSpPr>
        <p:spPr>
          <a:xfrm>
            <a:off x="1" y="3200400"/>
            <a:ext cx="9143999" cy="310854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+mj-lt"/>
              </a:rPr>
              <a:t>5. Temperature &amp; Home Size (0.715)</a:t>
            </a:r>
            <a:endParaRPr lang="en-US" sz="2800" dirty="0">
              <a:latin typeface="+mj-lt"/>
            </a:endParaRPr>
          </a:p>
          <a:p>
            <a:pPr marL="78105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Larger homes tend to have a </a:t>
            </a:r>
            <a:r>
              <a:rPr lang="en-US" sz="2800" b="1" dirty="0">
                <a:latin typeface="+mj-lt"/>
              </a:rPr>
              <a:t>stronger relationship with temperature</a:t>
            </a:r>
            <a:r>
              <a:rPr lang="en-US" sz="2800" dirty="0">
                <a:latin typeface="+mj-lt"/>
              </a:rPr>
              <a:t>.</a:t>
            </a:r>
          </a:p>
          <a:p>
            <a:pPr marL="78105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Possible reasons: </a:t>
            </a:r>
            <a:r>
              <a:rPr lang="en-US" sz="2800" b="1" dirty="0">
                <a:latin typeface="+mj-lt"/>
              </a:rPr>
              <a:t>More air circulation, energy-efficient designs</a:t>
            </a:r>
            <a:r>
              <a:rPr lang="en-US" sz="2800" dirty="0">
                <a:latin typeface="+mj-lt"/>
              </a:rPr>
              <a:t>.</a:t>
            </a:r>
          </a:p>
          <a:p>
            <a:pPr marL="78105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Example</a:t>
            </a:r>
            <a:r>
              <a:rPr lang="en-US" sz="2800" dirty="0">
                <a:latin typeface="+mj-lt"/>
              </a:rPr>
              <a:t>: New energy-efficient homes in </a:t>
            </a:r>
            <a:r>
              <a:rPr lang="en-US" sz="2800" b="1" dirty="0">
                <a:latin typeface="+mj-lt"/>
              </a:rPr>
              <a:t>Melbourne suburbs</a:t>
            </a:r>
            <a:r>
              <a:rPr lang="en-US" sz="28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84895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432D1-878C-E359-5018-518705376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0CFA171-2BF0-2984-DB0B-1F0F22E0C3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00" t="21852" r="65000" b="54444"/>
          <a:stretch/>
        </p:blipFill>
        <p:spPr>
          <a:xfrm>
            <a:off x="855431" y="0"/>
            <a:ext cx="6600824" cy="3200400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CC1AE2F0-9F22-C8AB-DD30-06FA914E0E4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71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90883860-CF24-29EC-B82C-A93BD6A3B82E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38609B-3B83-0AB8-B050-7CDBF04B7DCF}"/>
              </a:ext>
            </a:extLst>
          </p:cNvPr>
          <p:cNvSpPr txBox="1"/>
          <p:nvPr/>
        </p:nvSpPr>
        <p:spPr>
          <a:xfrm>
            <a:off x="1" y="3200400"/>
            <a:ext cx="9143999" cy="310854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+mj-lt"/>
              </a:rPr>
              <a:t>Why This Matters in Australia?</a:t>
            </a:r>
          </a:p>
          <a:p>
            <a:pPr marL="693738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Weather drives energy use</a:t>
            </a:r>
            <a:r>
              <a:rPr lang="en-US" sz="2800" dirty="0">
                <a:latin typeface="+mj-lt"/>
              </a:rPr>
              <a:t> → Heating &amp; cooling are the biggest contributors to household electricity bills.</a:t>
            </a:r>
          </a:p>
          <a:p>
            <a:pPr marL="693738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Insulation helps but isn’t everything</a:t>
            </a:r>
            <a:r>
              <a:rPr lang="en-US" sz="2800" dirty="0">
                <a:latin typeface="+mj-lt"/>
              </a:rPr>
              <a:t> → Appliances and behavior matter.</a:t>
            </a:r>
          </a:p>
          <a:p>
            <a:pPr marL="693738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Bigger homes can be more efficient</a:t>
            </a:r>
            <a:r>
              <a:rPr lang="en-US" sz="2800" dirty="0">
                <a:latin typeface="+mj-lt"/>
              </a:rPr>
              <a:t> → Smart designs reduce energy waste.</a:t>
            </a:r>
          </a:p>
        </p:txBody>
      </p:sp>
    </p:spTree>
    <p:extLst>
      <p:ext uri="{BB962C8B-B14F-4D97-AF65-F5344CB8AC3E}">
        <p14:creationId xmlns:p14="http://schemas.microsoft.com/office/powerpoint/2010/main" val="216833164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805452-E1C7-4C49-154E-FE53A8CE0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684AF7A3-9760-19E7-CC96-C4353F85897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72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D5BF97CC-A320-E48D-3219-0E67B9559278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FAD43A-466D-D3B2-6613-A828131754E2}"/>
              </a:ext>
            </a:extLst>
          </p:cNvPr>
          <p:cNvSpPr txBox="1"/>
          <p:nvPr/>
        </p:nvSpPr>
        <p:spPr>
          <a:xfrm>
            <a:off x="0" y="1154082"/>
            <a:ext cx="9143999" cy="519616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Research Discussion Questions:</a:t>
            </a:r>
          </a:p>
          <a:p>
            <a:pPr marL="781050" indent="-471488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Which factor affects energy consumption the most in Australia? Why?</a:t>
            </a:r>
          </a:p>
          <a:p>
            <a:pPr marL="781050" indent="-471488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Why does mutual information between insulation and energy use seem lower than expected?</a:t>
            </a:r>
          </a:p>
          <a:p>
            <a:pPr marL="781050" indent="-471488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If a new home is being built in </a:t>
            </a:r>
            <a:r>
              <a:rPr lang="en-US" sz="2800" b="1" dirty="0">
                <a:latin typeface="+mj-lt"/>
              </a:rPr>
              <a:t>Brisbane vs. Hobart</a:t>
            </a:r>
            <a:r>
              <a:rPr lang="en-US" sz="2800" dirty="0">
                <a:latin typeface="+mj-lt"/>
              </a:rPr>
              <a:t>, what energy-saving advice would you give based on this data?</a:t>
            </a:r>
          </a:p>
        </p:txBody>
      </p:sp>
    </p:spTree>
    <p:extLst>
      <p:ext uri="{BB962C8B-B14F-4D97-AF65-F5344CB8AC3E}">
        <p14:creationId xmlns:p14="http://schemas.microsoft.com/office/powerpoint/2010/main" val="191372453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33DE46-E6BA-FFEA-1536-A6274AE10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D1DD962-9D88-F1AD-C1CA-066EF4AAF8D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73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94E3B8E-5A77-D9DF-5BFF-70B8F87B1853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BAD2CD-8654-91C0-A0DD-EF6EE3ABFBAC}"/>
              </a:ext>
            </a:extLst>
          </p:cNvPr>
          <p:cNvSpPr txBox="1"/>
          <p:nvPr/>
        </p:nvSpPr>
        <p:spPr>
          <a:xfrm>
            <a:off x="0" y="1154082"/>
            <a:ext cx="9143999" cy="454983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Final Takeaway</a:t>
            </a:r>
          </a:p>
          <a:p>
            <a:pPr marL="79692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Mutual Information</a:t>
            </a:r>
            <a:r>
              <a:rPr lang="en-US" sz="2800" dirty="0">
                <a:latin typeface="+mj-lt"/>
              </a:rPr>
              <a:t> helps reveal </a:t>
            </a:r>
            <a:r>
              <a:rPr lang="en-US" sz="2800" b="1" dirty="0">
                <a:latin typeface="+mj-lt"/>
              </a:rPr>
              <a:t>hidden relationships</a:t>
            </a:r>
            <a:r>
              <a:rPr lang="en-US" sz="2800" dirty="0">
                <a:latin typeface="+mj-lt"/>
              </a:rPr>
              <a:t> that correlation might miss.</a:t>
            </a:r>
          </a:p>
          <a:p>
            <a:pPr marL="79692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Temperature &amp; energy consumption</a:t>
            </a:r>
            <a:r>
              <a:rPr lang="en-US" sz="2800" dirty="0">
                <a:latin typeface="+mj-lt"/>
              </a:rPr>
              <a:t> are </a:t>
            </a:r>
            <a:r>
              <a:rPr lang="en-US" sz="2800" b="1" dirty="0">
                <a:latin typeface="+mj-lt"/>
              </a:rPr>
              <a:t>highly connected</a:t>
            </a:r>
            <a:r>
              <a:rPr lang="en-US" sz="2800" dirty="0">
                <a:latin typeface="+mj-lt"/>
              </a:rPr>
              <a:t>.</a:t>
            </a:r>
          </a:p>
          <a:p>
            <a:pPr marL="79692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Energy efficiency isn’t just about insulation</a:t>
            </a:r>
            <a:r>
              <a:rPr lang="en-US" sz="2800" dirty="0">
                <a:latin typeface="+mj-lt"/>
              </a:rPr>
              <a:t>—behavior and technology matter too.</a:t>
            </a:r>
          </a:p>
        </p:txBody>
      </p:sp>
    </p:spTree>
    <p:extLst>
      <p:ext uri="{BB962C8B-B14F-4D97-AF65-F5344CB8AC3E}">
        <p14:creationId xmlns:p14="http://schemas.microsoft.com/office/powerpoint/2010/main" val="318218104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3716" y="11151"/>
            <a:ext cx="7006683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Hands-on Activity – Chapter 4 Dataset</a:t>
            </a:r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76200" y="829124"/>
            <a:ext cx="9067800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+mj-lt"/>
                <a:cs typeface="Arial"/>
              </a:rPr>
              <a:t>https://sites.google.com/site/dataminingforthemasses3e/?pli=1</a:t>
            </a:r>
            <a:endParaRPr sz="2800" dirty="0">
              <a:latin typeface="+mj-lt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74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7304A7-311F-BBD6-1EF6-D6A21DEFD129}"/>
              </a:ext>
            </a:extLst>
          </p:cNvPr>
          <p:cNvSpPr txBox="1"/>
          <p:nvPr/>
        </p:nvSpPr>
        <p:spPr>
          <a:xfrm>
            <a:off x="0" y="3803988"/>
            <a:ext cx="9144000" cy="310854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sz="2800" dirty="0">
                <a:latin typeface="+mj-lt"/>
              </a:rPr>
              <a:t>Download the Dataset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>
                <a:latin typeface="+mj-lt"/>
              </a:rPr>
              <a:t>Understand the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>
                <a:latin typeface="+mj-lt"/>
              </a:rPr>
              <a:t>Import CSV 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j-lt"/>
              </a:rPr>
              <a:t>Explore if there is Missing Values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j-lt"/>
              </a:rPr>
              <a:t>Add Correlation Matrix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>
                <a:latin typeface="+mj-lt"/>
              </a:rPr>
              <a:t>Analyse</a:t>
            </a:r>
            <a:r>
              <a:rPr lang="en-US" sz="2800" dirty="0">
                <a:latin typeface="+mj-lt"/>
              </a:rPr>
              <a:t> Correlation Coefficients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j-lt"/>
              </a:rPr>
              <a:t>Apply mutual information matrix operator</a:t>
            </a:r>
            <a:endParaRPr lang="en-AU" sz="2800" dirty="0"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BF3F24-681F-DF49-B6A2-DAFB30CE6C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7500" b="23333"/>
          <a:stretch/>
        </p:blipFill>
        <p:spPr>
          <a:xfrm>
            <a:off x="4536127" y="1414909"/>
            <a:ext cx="4685929" cy="3233291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Data</a:t>
            </a:r>
            <a:r>
              <a:rPr spc="-35" dirty="0"/>
              <a:t> </a:t>
            </a:r>
            <a:r>
              <a:rPr spc="-10" dirty="0"/>
              <a:t>Understanding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8928" y="1547592"/>
            <a:ext cx="7786207" cy="370319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75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Reading</a:t>
            </a:r>
            <a:r>
              <a:rPr spc="-65" dirty="0"/>
              <a:t> </a:t>
            </a:r>
            <a:r>
              <a:rPr dirty="0"/>
              <a:t>a</a:t>
            </a:r>
            <a:r>
              <a:rPr spc="-65" dirty="0"/>
              <a:t> </a:t>
            </a:r>
            <a:r>
              <a:rPr dirty="0"/>
              <a:t>CSV</a:t>
            </a:r>
            <a:r>
              <a:rPr spc="-60" dirty="0"/>
              <a:t> </a:t>
            </a:r>
            <a:r>
              <a:rPr spc="-20" dirty="0"/>
              <a:t>File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4478" y="1519425"/>
            <a:ext cx="8000156" cy="37411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76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Read</a:t>
            </a:r>
            <a:r>
              <a:rPr spc="-45" dirty="0"/>
              <a:t> </a:t>
            </a:r>
            <a:r>
              <a:rPr dirty="0"/>
              <a:t>a</a:t>
            </a:r>
            <a:r>
              <a:rPr spc="-50" dirty="0"/>
              <a:t> </a:t>
            </a:r>
            <a:r>
              <a:rPr dirty="0"/>
              <a:t>Live</a:t>
            </a:r>
            <a:r>
              <a:rPr spc="-45" dirty="0"/>
              <a:t> </a:t>
            </a:r>
            <a:r>
              <a:rPr dirty="0"/>
              <a:t>CSV</a:t>
            </a:r>
            <a:r>
              <a:rPr spc="-45" dirty="0"/>
              <a:t> </a:t>
            </a:r>
            <a:r>
              <a:rPr spc="-20" dirty="0"/>
              <a:t>File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8929" y="1543231"/>
            <a:ext cx="7106202" cy="4187583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77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Run</a:t>
            </a:r>
            <a:r>
              <a:rPr spc="-45" dirty="0"/>
              <a:t> </a:t>
            </a:r>
            <a:r>
              <a:rPr dirty="0"/>
              <a:t>to</a:t>
            </a:r>
            <a:r>
              <a:rPr spc="-40" dirty="0"/>
              <a:t> </a:t>
            </a:r>
            <a:r>
              <a:rPr dirty="0"/>
              <a:t>examine</a:t>
            </a:r>
            <a:r>
              <a:rPr spc="-45" dirty="0"/>
              <a:t> </a:t>
            </a:r>
            <a:r>
              <a:rPr dirty="0"/>
              <a:t>the</a:t>
            </a:r>
            <a:r>
              <a:rPr spc="-45" dirty="0"/>
              <a:t> </a:t>
            </a:r>
            <a:r>
              <a:rPr spc="-10" dirty="0"/>
              <a:t>Dataset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8229" y="1542950"/>
            <a:ext cx="8174898" cy="2864143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78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Data/Statistics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9937" y="1386329"/>
            <a:ext cx="7751562" cy="473706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79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194A2-A762-0207-CA97-E39D9F1AE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C06AAA0F-D1D5-FCF7-0693-8C7F5C4A16B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D49E962-F522-35A1-C7A8-4B30586EB3B9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CA7AA31-C577-B13A-8E63-3CD577D0EF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721664"/>
              </p:ext>
            </p:extLst>
          </p:nvPr>
        </p:nvGraphicFramePr>
        <p:xfrm>
          <a:off x="1" y="1225636"/>
          <a:ext cx="9144000" cy="478227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67358390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1296275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417263499"/>
                    </a:ext>
                  </a:extLst>
                </a:gridCol>
              </a:tblGrid>
              <a:tr h="69764">
                <a:tc>
                  <a:txBody>
                    <a:bodyPr/>
                    <a:lstStyle/>
                    <a:p>
                      <a:r>
                        <a:rPr lang="en-US" sz="2800" b="1"/>
                        <a:t>Correlation Coefficient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Strength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Example in Australia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2230813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0.6 to 0.8</a:t>
                      </a:r>
                      <a:endParaRPr lang="en-US" sz="2800" dirty="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Strong Positive</a:t>
                      </a:r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Higher fuel prices → Increased interest in electric cars in Australia.</a:t>
                      </a:r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724398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0.8 to 1</a:t>
                      </a:r>
                      <a:endParaRPr lang="en-US" sz="2800"/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Very Strong Positive</a:t>
                      </a:r>
                    </a:p>
                  </a:txBody>
                  <a:tcPr marL="29451" marR="29451" marT="14725" marB="1472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Increased advertising → Higher product sales in Australian markets.</a:t>
                      </a:r>
                    </a:p>
                  </a:txBody>
                  <a:tcPr marL="29451" marR="29451" marT="14725" marB="14725" anchor="ctr"/>
                </a:tc>
                <a:extLst>
                  <a:ext uri="{0D108BD9-81ED-4DB2-BD59-A6C34878D82A}">
                    <a16:rowId xmlns:a16="http://schemas.microsoft.com/office/drawing/2014/main" val="141673549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914D29B6-77B1-9E2D-F0ED-44186DA18A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6823" y="702416"/>
            <a:ext cx="521328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Types of Correlation and Strength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0D9D1A-DC48-6DB2-95B3-FE8B3365D6C9}"/>
              </a:ext>
            </a:extLst>
          </p:cNvPr>
          <p:cNvSpPr txBox="1"/>
          <p:nvPr/>
        </p:nvSpPr>
        <p:spPr>
          <a:xfrm>
            <a:off x="0" y="0"/>
            <a:ext cx="42814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Correlation Analysis</a:t>
            </a:r>
          </a:p>
        </p:txBody>
      </p:sp>
    </p:spTree>
    <p:extLst>
      <p:ext uri="{BB962C8B-B14F-4D97-AF65-F5344CB8AC3E}">
        <p14:creationId xmlns:p14="http://schemas.microsoft.com/office/powerpoint/2010/main" val="259906167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Add</a:t>
            </a:r>
            <a:r>
              <a:rPr spc="-80" dirty="0"/>
              <a:t> </a:t>
            </a:r>
            <a:r>
              <a:rPr dirty="0"/>
              <a:t>Operator:</a:t>
            </a:r>
            <a:r>
              <a:rPr spc="-85" dirty="0"/>
              <a:t> </a:t>
            </a:r>
            <a:r>
              <a:rPr dirty="0"/>
              <a:t>Correlation</a:t>
            </a:r>
            <a:r>
              <a:rPr spc="-80" dirty="0"/>
              <a:t> </a:t>
            </a:r>
            <a:r>
              <a:rPr spc="-10" dirty="0"/>
              <a:t>Matrix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2992" y="1376951"/>
            <a:ext cx="7380513" cy="498474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80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Results</a:t>
            </a:r>
            <a:r>
              <a:rPr spc="-80" dirty="0"/>
              <a:t> </a:t>
            </a:r>
            <a:r>
              <a:rPr dirty="0"/>
              <a:t>of</a:t>
            </a:r>
            <a:r>
              <a:rPr spc="-75" dirty="0"/>
              <a:t> </a:t>
            </a:r>
            <a:r>
              <a:rPr dirty="0"/>
              <a:t>Correlation</a:t>
            </a:r>
            <a:r>
              <a:rPr spc="-75" dirty="0"/>
              <a:t> </a:t>
            </a:r>
            <a:r>
              <a:rPr spc="-10" dirty="0"/>
              <a:t>Matrix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7778" y="1558207"/>
            <a:ext cx="8333774" cy="367443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81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Analysis</a:t>
            </a:r>
            <a:r>
              <a:rPr spc="-75" dirty="0"/>
              <a:t> </a:t>
            </a:r>
            <a:r>
              <a:rPr dirty="0"/>
              <a:t>on</a:t>
            </a:r>
            <a:r>
              <a:rPr spc="-70" dirty="0"/>
              <a:t> </a:t>
            </a:r>
            <a:r>
              <a:rPr dirty="0"/>
              <a:t>Correlation</a:t>
            </a:r>
            <a:r>
              <a:rPr spc="-70" dirty="0"/>
              <a:t> </a:t>
            </a:r>
            <a:r>
              <a:rPr spc="-10" dirty="0"/>
              <a:t>Coefficients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800" y="1435653"/>
            <a:ext cx="7740149" cy="470859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82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Positive</a:t>
            </a:r>
            <a:r>
              <a:rPr spc="-100" dirty="0"/>
              <a:t> </a:t>
            </a:r>
            <a:r>
              <a:rPr dirty="0"/>
              <a:t>Correlation</a:t>
            </a:r>
            <a:r>
              <a:rPr spc="-90" dirty="0"/>
              <a:t> </a:t>
            </a:r>
            <a:r>
              <a:rPr spc="-10" dirty="0"/>
              <a:t>Coefficients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9610" y="95504"/>
            <a:ext cx="988694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10" dirty="0">
                <a:solidFill>
                  <a:srgbClr val="3D3935"/>
                </a:solidFill>
                <a:latin typeface="Arial"/>
                <a:cs typeface="Arial"/>
              </a:rPr>
              <a:t>Evaluation</a:t>
            </a:r>
            <a:endParaRPr sz="15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8576" y="1524730"/>
            <a:ext cx="7923786" cy="378267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83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Negative</a:t>
            </a:r>
            <a:r>
              <a:rPr spc="-100" dirty="0"/>
              <a:t> </a:t>
            </a:r>
            <a:r>
              <a:rPr dirty="0"/>
              <a:t>Correlation</a:t>
            </a:r>
            <a:r>
              <a:rPr spc="-90" dirty="0"/>
              <a:t> </a:t>
            </a:r>
            <a:r>
              <a:rPr spc="-10" dirty="0"/>
              <a:t>Coefficients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9610" y="95504"/>
            <a:ext cx="988694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10" dirty="0">
                <a:solidFill>
                  <a:srgbClr val="3D3935"/>
                </a:solidFill>
                <a:latin typeface="Arial"/>
                <a:cs typeface="Arial"/>
              </a:rPr>
              <a:t>Evaluation</a:t>
            </a:r>
            <a:endParaRPr sz="15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8918" y="1463719"/>
            <a:ext cx="7733124" cy="3605811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84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Correlation</a:t>
            </a:r>
            <a:r>
              <a:rPr spc="-75" dirty="0"/>
              <a:t> </a:t>
            </a:r>
            <a:r>
              <a:rPr dirty="0"/>
              <a:t>Strengths</a:t>
            </a:r>
            <a:r>
              <a:rPr spc="-75" dirty="0"/>
              <a:t> </a:t>
            </a:r>
            <a:r>
              <a:rPr dirty="0"/>
              <a:t>between</a:t>
            </a:r>
            <a:r>
              <a:rPr spc="-80" dirty="0"/>
              <a:t> </a:t>
            </a:r>
            <a:r>
              <a:rPr spc="-10" dirty="0"/>
              <a:t>-</a:t>
            </a:r>
            <a:r>
              <a:rPr dirty="0"/>
              <a:t>1</a:t>
            </a:r>
            <a:r>
              <a:rPr spc="-75" dirty="0"/>
              <a:t> </a:t>
            </a:r>
            <a:r>
              <a:rPr dirty="0"/>
              <a:t>and</a:t>
            </a:r>
            <a:r>
              <a:rPr spc="-75" dirty="0"/>
              <a:t> </a:t>
            </a:r>
            <a:r>
              <a:rPr spc="-50" dirty="0"/>
              <a:t>1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9610" y="95504"/>
            <a:ext cx="988694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10" dirty="0">
                <a:solidFill>
                  <a:srgbClr val="3D3935"/>
                </a:solidFill>
                <a:latin typeface="Arial"/>
                <a:cs typeface="Arial"/>
              </a:rPr>
              <a:t>Evaluation</a:t>
            </a:r>
            <a:endParaRPr sz="15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1032" y="1451315"/>
            <a:ext cx="8000379" cy="443048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85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Some</a:t>
            </a:r>
            <a:r>
              <a:rPr spc="-80" dirty="0"/>
              <a:t> </a:t>
            </a:r>
            <a:r>
              <a:rPr dirty="0"/>
              <a:t>important</a:t>
            </a:r>
            <a:r>
              <a:rPr spc="-80" dirty="0"/>
              <a:t> </a:t>
            </a:r>
            <a:r>
              <a:rPr spc="-10" dirty="0"/>
              <a:t>points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86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9610" y="1483359"/>
            <a:ext cx="7957184" cy="230886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354965" marR="254000" indent="-342900">
              <a:lnSpc>
                <a:spcPct val="101099"/>
              </a:lnSpc>
              <a:spcBef>
                <a:spcPts val="75"/>
              </a:spcBef>
              <a:buClr>
                <a:srgbClr val="F2120C"/>
              </a:buClr>
              <a:buChar char="•"/>
              <a:tabLst>
                <a:tab pos="354965" algn="l"/>
              </a:tabLst>
            </a:pP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These</a:t>
            </a:r>
            <a:r>
              <a:rPr sz="19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are</a:t>
            </a:r>
            <a:r>
              <a:rPr sz="19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only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general</a:t>
            </a:r>
            <a:r>
              <a:rPr sz="19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guidelines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9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not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hard-and-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fast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rules;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a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correlation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coefficient</a:t>
            </a:r>
            <a:r>
              <a:rPr sz="1900" spc="-5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900" spc="-5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.2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does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show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interaction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between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attributes,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even</a:t>
            </a:r>
            <a:r>
              <a:rPr sz="19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if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it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is</a:t>
            </a:r>
            <a:r>
              <a:rPr sz="19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not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statistically</a:t>
            </a:r>
            <a:r>
              <a:rPr sz="19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significant.</a:t>
            </a:r>
            <a:endParaRPr sz="1900">
              <a:latin typeface="Arial"/>
              <a:cs typeface="Arial"/>
            </a:endParaRPr>
          </a:p>
          <a:p>
            <a:pPr marL="354965" marR="557530" indent="-342900">
              <a:lnSpc>
                <a:spcPct val="101099"/>
              </a:lnSpc>
              <a:spcBef>
                <a:spcPts val="980"/>
              </a:spcBef>
              <a:buClr>
                <a:srgbClr val="F2120C"/>
              </a:buClr>
              <a:buChar char="•"/>
              <a:tabLst>
                <a:tab pos="354965" algn="l"/>
              </a:tabLst>
            </a:pP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Correlation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does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not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prove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causation,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this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assumption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can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25" dirty="0">
                <a:solidFill>
                  <a:srgbClr val="3D3935"/>
                </a:solidFill>
                <a:latin typeface="Arial"/>
                <a:cs typeface="Arial"/>
              </a:rPr>
              <a:t>be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dangerous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often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20" dirty="0">
                <a:solidFill>
                  <a:srgbClr val="3D3935"/>
                </a:solidFill>
                <a:latin typeface="Arial"/>
                <a:cs typeface="Arial"/>
              </a:rPr>
              <a:t>false</a:t>
            </a:r>
            <a:endParaRPr sz="1900">
              <a:latin typeface="Arial"/>
              <a:cs typeface="Arial"/>
            </a:endParaRPr>
          </a:p>
          <a:p>
            <a:pPr marL="354965" marR="5080" indent="-342900">
              <a:lnSpc>
                <a:spcPct val="100000"/>
              </a:lnSpc>
              <a:spcBef>
                <a:spcPts val="935"/>
              </a:spcBef>
              <a:buClr>
                <a:srgbClr val="F2120C"/>
              </a:buClr>
              <a:buChar char="•"/>
              <a:tabLst>
                <a:tab pos="354965" algn="l"/>
              </a:tabLst>
            </a:pP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Confessions</a:t>
            </a:r>
            <a:r>
              <a:rPr sz="1900" spc="-6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are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not</a:t>
            </a:r>
            <a:r>
              <a:rPr sz="1900" spc="-6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percentages;</a:t>
            </a:r>
            <a:r>
              <a:rPr sz="1900" spc="-6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the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underlying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mathematical</a:t>
            </a:r>
            <a:r>
              <a:rPr sz="1900" spc="-5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formula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to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calculate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solely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measures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the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strength</a:t>
            </a:r>
            <a:endParaRPr sz="1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Example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9610" y="1483359"/>
            <a:ext cx="7512684" cy="214376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455295">
              <a:lnSpc>
                <a:spcPct val="101099"/>
              </a:lnSpc>
              <a:spcBef>
                <a:spcPts val="75"/>
              </a:spcBef>
            </a:pP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Correlation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does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not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prove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causation,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this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assumption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can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25" dirty="0">
                <a:solidFill>
                  <a:srgbClr val="3D3935"/>
                </a:solidFill>
                <a:latin typeface="Arial"/>
                <a:cs typeface="Arial"/>
              </a:rPr>
              <a:t>be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dangerous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often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20" dirty="0">
                <a:solidFill>
                  <a:srgbClr val="3D3935"/>
                </a:solidFill>
                <a:latin typeface="Arial"/>
                <a:cs typeface="Arial"/>
              </a:rPr>
              <a:t>false</a:t>
            </a: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110"/>
              </a:spcBef>
            </a:pPr>
            <a:endParaRPr sz="1900">
              <a:latin typeface="Arial"/>
              <a:cs typeface="Arial"/>
            </a:endParaRPr>
          </a:p>
          <a:p>
            <a:pPr marL="354965" marR="5080" indent="-342900">
              <a:lnSpc>
                <a:spcPct val="101099"/>
              </a:lnSpc>
              <a:buClr>
                <a:srgbClr val="F2120C"/>
              </a:buClr>
              <a:buChar char="•"/>
              <a:tabLst>
                <a:tab pos="354965" algn="l"/>
              </a:tabLst>
            </a:pP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Could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the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average</a:t>
            </a:r>
            <a:r>
              <a:rPr sz="19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age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the</a:t>
            </a:r>
            <a:r>
              <a:rPr sz="19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home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have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any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effect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on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that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home's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average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yearly</a:t>
            </a:r>
            <a:r>
              <a:rPr sz="190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outdoor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temperature?</a:t>
            </a:r>
            <a:endParaRPr sz="19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910"/>
              </a:spcBef>
              <a:buClr>
                <a:srgbClr val="F2120C"/>
              </a:buClr>
              <a:buChar char="•"/>
              <a:tabLst>
                <a:tab pos="354965" algn="l"/>
              </a:tabLst>
            </a:pP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Certainly</a:t>
            </a:r>
            <a:r>
              <a:rPr sz="1900" spc="-6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25" dirty="0">
                <a:solidFill>
                  <a:srgbClr val="3D3935"/>
                </a:solidFill>
                <a:latin typeface="Arial"/>
                <a:cs typeface="Arial"/>
              </a:rPr>
              <a:t>not</a:t>
            </a:r>
            <a:endParaRPr sz="19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6632" y="3926433"/>
            <a:ext cx="7976423" cy="2184323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87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9610" y="490727"/>
            <a:ext cx="5692775" cy="912494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75"/>
              </a:spcBef>
            </a:pPr>
            <a:r>
              <a:rPr dirty="0"/>
              <a:t>Change</a:t>
            </a:r>
            <a:r>
              <a:rPr spc="-50" dirty="0"/>
              <a:t> </a:t>
            </a:r>
            <a:r>
              <a:rPr dirty="0"/>
              <a:t>the</a:t>
            </a:r>
            <a:r>
              <a:rPr spc="-50" dirty="0"/>
              <a:t> </a:t>
            </a:r>
            <a:r>
              <a:rPr dirty="0"/>
              <a:t>Model</a:t>
            </a:r>
            <a:r>
              <a:rPr spc="-55" dirty="0"/>
              <a:t> </a:t>
            </a:r>
            <a:r>
              <a:rPr dirty="0"/>
              <a:t>to</a:t>
            </a:r>
            <a:r>
              <a:rPr spc="-45" dirty="0"/>
              <a:t> </a:t>
            </a:r>
            <a:r>
              <a:rPr dirty="0"/>
              <a:t>use</a:t>
            </a:r>
            <a:r>
              <a:rPr spc="-45" dirty="0"/>
              <a:t> </a:t>
            </a:r>
            <a:r>
              <a:rPr spc="-10" dirty="0"/>
              <a:t>mutual </a:t>
            </a:r>
            <a:r>
              <a:rPr dirty="0"/>
              <a:t>information</a:t>
            </a:r>
            <a:r>
              <a:rPr spc="-120" dirty="0"/>
              <a:t> </a:t>
            </a:r>
            <a:r>
              <a:rPr spc="-10" dirty="0"/>
              <a:t>matrix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9610" y="95504"/>
            <a:ext cx="280860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dirty="0">
                <a:solidFill>
                  <a:srgbClr val="3D3935"/>
                </a:solidFill>
                <a:latin typeface="Arial"/>
                <a:cs typeface="Arial"/>
              </a:rPr>
              <a:t>Alternative</a:t>
            </a:r>
            <a:r>
              <a:rPr sz="1500" b="1" spc="-7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3D3935"/>
                </a:solidFill>
                <a:latin typeface="Arial"/>
                <a:cs typeface="Arial"/>
              </a:rPr>
              <a:t>Correlation</a:t>
            </a:r>
            <a:r>
              <a:rPr sz="1500" b="1" spc="-6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500" b="1" spc="-10" dirty="0">
                <a:solidFill>
                  <a:srgbClr val="3D3935"/>
                </a:solidFill>
                <a:latin typeface="Arial"/>
                <a:cs typeface="Arial"/>
              </a:rPr>
              <a:t>Method</a:t>
            </a:r>
            <a:endParaRPr sz="150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1902" y="1735880"/>
            <a:ext cx="7706912" cy="4477928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88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19610" y="1352295"/>
            <a:ext cx="8052434" cy="1577340"/>
          </a:xfrm>
          <a:prstGeom prst="rect">
            <a:avLst/>
          </a:prstGeom>
        </p:spPr>
        <p:txBody>
          <a:bodyPr vert="horz" wrap="square" lIns="0" tIns="14351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130"/>
              </a:spcBef>
              <a:buClr>
                <a:srgbClr val="F2120C"/>
              </a:buClr>
              <a:buChar char="•"/>
              <a:tabLst>
                <a:tab pos="354965" algn="l"/>
              </a:tabLst>
            </a:pP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The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larger,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the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number,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the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stronger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the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relationship</a:t>
            </a:r>
            <a:endParaRPr sz="19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035"/>
              </a:spcBef>
              <a:buClr>
                <a:srgbClr val="F2120C"/>
              </a:buClr>
              <a:buChar char="•"/>
              <a:tabLst>
                <a:tab pos="354965" algn="l"/>
              </a:tabLst>
            </a:pP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Cannot</a:t>
            </a:r>
            <a:r>
              <a:rPr sz="19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determine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the</a:t>
            </a:r>
            <a:r>
              <a:rPr sz="19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direction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the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relationship</a:t>
            </a:r>
            <a:endParaRPr sz="1900">
              <a:latin typeface="Arial"/>
              <a:cs typeface="Arial"/>
            </a:endParaRPr>
          </a:p>
          <a:p>
            <a:pPr marL="354965" marR="5080" indent="-342900">
              <a:lnSpc>
                <a:spcPct val="101099"/>
              </a:lnSpc>
              <a:spcBef>
                <a:spcPts val="980"/>
              </a:spcBef>
              <a:buClr>
                <a:srgbClr val="F2120C"/>
              </a:buClr>
              <a:buChar char="•"/>
              <a:tabLst>
                <a:tab pos="354965" algn="l"/>
              </a:tabLst>
            </a:pP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More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appropriate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when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attributes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are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only</a:t>
            </a:r>
            <a:r>
              <a:rPr sz="19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going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to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move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together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in</a:t>
            </a:r>
            <a:r>
              <a:rPr sz="19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25" dirty="0">
                <a:solidFill>
                  <a:srgbClr val="3D3935"/>
                </a:solidFill>
                <a:latin typeface="Arial"/>
                <a:cs typeface="Arial"/>
              </a:rPr>
              <a:t>the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same</a:t>
            </a:r>
            <a:r>
              <a:rPr sz="1900" spc="-5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direction</a:t>
            </a:r>
            <a:r>
              <a:rPr sz="1900" spc="-5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D3935"/>
                </a:solidFill>
                <a:latin typeface="Arial"/>
                <a:cs typeface="Arial"/>
              </a:rPr>
              <a:t>(positively</a:t>
            </a:r>
            <a:r>
              <a:rPr sz="1900" spc="-6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900" spc="-10" dirty="0">
                <a:solidFill>
                  <a:srgbClr val="3D3935"/>
                </a:solidFill>
                <a:latin typeface="Arial"/>
                <a:cs typeface="Arial"/>
              </a:rPr>
              <a:t>correlated)</a:t>
            </a:r>
            <a:endParaRPr sz="19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33476" y="3060101"/>
            <a:ext cx="6457823" cy="321231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89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54E36-0F2E-47ED-E4DA-A8B6FFAE71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48DDE0AE-1772-F74F-A25B-F7987B7DE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00082"/>
            <a:ext cx="9160823" cy="648882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Examples:</a:t>
            </a:r>
          </a:p>
          <a:p>
            <a:pPr marL="722313" indent="-54610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Housing Prices vs. Interest Rates</a:t>
            </a:r>
            <a:r>
              <a:rPr lang="en-US" sz="2800" dirty="0">
                <a:latin typeface="+mj-lt"/>
              </a:rPr>
              <a:t> – A negative correlation exists, as higher interest rates often reduce housing demand.</a:t>
            </a:r>
          </a:p>
          <a:p>
            <a:pPr marL="722313" indent="-54610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Temperature vs. Energy Consumption</a:t>
            </a:r>
            <a:r>
              <a:rPr lang="en-US" sz="2800" dirty="0">
                <a:latin typeface="+mj-lt"/>
              </a:rPr>
              <a:t> – In hotter months, electricity consumption increases due to air conditioning use.</a:t>
            </a:r>
          </a:p>
          <a:p>
            <a:pPr marL="722313" indent="-54610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Education vs. Salary</a:t>
            </a:r>
            <a:r>
              <a:rPr lang="en-US" sz="2800" dirty="0">
                <a:latin typeface="+mj-lt"/>
              </a:rPr>
              <a:t> – Higher levels of education often correlate with higher salaries in the Australian job market.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FAD2BF96-2A2C-9E34-6978-CFA4127F195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</a:t>
            </a:fld>
            <a:r>
              <a:rPr spc="265" dirty="0"/>
              <a:t> </a:t>
            </a:r>
            <a:r>
              <a:rPr spc="-50" dirty="0"/>
              <a:t>|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4BD81B6-3FBA-2F50-4909-5CC1E8854BDC}"/>
              </a:ext>
            </a:extLst>
          </p:cNvPr>
          <p:cNvSpPr txBox="1"/>
          <p:nvPr/>
        </p:nvSpPr>
        <p:spPr>
          <a:xfrm>
            <a:off x="911496" y="6556594"/>
            <a:ext cx="3369945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Faculty</a:t>
            </a:r>
            <a:r>
              <a:rPr sz="10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of</a:t>
            </a:r>
            <a:r>
              <a:rPr sz="1000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and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Law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|</a:t>
            </a:r>
            <a:r>
              <a:rPr sz="1000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Peter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Faber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3D3935"/>
                </a:solidFill>
                <a:latin typeface="Arial"/>
                <a:cs typeface="Arial"/>
              </a:rPr>
              <a:t>Business</a:t>
            </a:r>
            <a:r>
              <a:rPr sz="1000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000" spc="-10" dirty="0">
                <a:solidFill>
                  <a:srgbClr val="3D3935"/>
                </a:solidFill>
                <a:latin typeface="Arial"/>
                <a:cs typeface="Arial"/>
              </a:rPr>
              <a:t>School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EE6370-C15D-3D4E-55A6-49993C805F51}"/>
              </a:ext>
            </a:extLst>
          </p:cNvPr>
          <p:cNvSpPr txBox="1"/>
          <p:nvPr/>
        </p:nvSpPr>
        <p:spPr>
          <a:xfrm>
            <a:off x="0" y="0"/>
            <a:ext cx="42814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+mj-lt"/>
              </a:rPr>
              <a:t>Correlation Analysis</a:t>
            </a:r>
          </a:p>
        </p:txBody>
      </p:sp>
    </p:spTree>
    <p:extLst>
      <p:ext uri="{BB962C8B-B14F-4D97-AF65-F5344CB8AC3E}">
        <p14:creationId xmlns:p14="http://schemas.microsoft.com/office/powerpoint/2010/main" val="21356673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Deployment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90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354965" marR="5080" indent="-342900">
              <a:lnSpc>
                <a:spcPct val="101099"/>
              </a:lnSpc>
              <a:spcBef>
                <a:spcPts val="75"/>
              </a:spcBef>
              <a:buClr>
                <a:srgbClr val="F2120C"/>
              </a:buClr>
              <a:buChar char="•"/>
              <a:tabLst>
                <a:tab pos="354965" algn="l"/>
              </a:tabLst>
            </a:pPr>
            <a:r>
              <a:rPr dirty="0"/>
              <a:t>Deployment,</a:t>
            </a:r>
            <a:r>
              <a:rPr spc="-55" dirty="0"/>
              <a:t> </a:t>
            </a:r>
            <a:r>
              <a:rPr dirty="0"/>
              <a:t>doing</a:t>
            </a:r>
            <a:r>
              <a:rPr spc="-40" dirty="0"/>
              <a:t> </a:t>
            </a:r>
            <a:r>
              <a:rPr dirty="0"/>
              <a:t>something</a:t>
            </a:r>
            <a:r>
              <a:rPr spc="-45" dirty="0"/>
              <a:t> </a:t>
            </a:r>
            <a:r>
              <a:rPr dirty="0"/>
              <a:t>with</a:t>
            </a:r>
            <a:r>
              <a:rPr spc="-45" dirty="0"/>
              <a:t> </a:t>
            </a:r>
            <a:r>
              <a:rPr dirty="0"/>
              <a:t>what</a:t>
            </a:r>
            <a:r>
              <a:rPr spc="-50" dirty="0"/>
              <a:t> </a:t>
            </a:r>
            <a:r>
              <a:rPr dirty="0"/>
              <a:t>you</a:t>
            </a:r>
            <a:r>
              <a:rPr spc="-40" dirty="0"/>
              <a:t> </a:t>
            </a:r>
            <a:r>
              <a:rPr dirty="0"/>
              <a:t>have</a:t>
            </a:r>
            <a:r>
              <a:rPr spc="-45" dirty="0"/>
              <a:t> </a:t>
            </a:r>
            <a:r>
              <a:rPr dirty="0"/>
              <a:t>learned</a:t>
            </a:r>
            <a:r>
              <a:rPr spc="-45" dirty="0"/>
              <a:t> </a:t>
            </a:r>
            <a:r>
              <a:rPr dirty="0"/>
              <a:t>from</a:t>
            </a:r>
            <a:r>
              <a:rPr spc="-40" dirty="0"/>
              <a:t> </a:t>
            </a:r>
            <a:r>
              <a:rPr spc="-20" dirty="0"/>
              <a:t>your </a:t>
            </a:r>
            <a:r>
              <a:rPr dirty="0"/>
              <a:t>model,</a:t>
            </a:r>
            <a:r>
              <a:rPr spc="-45" dirty="0"/>
              <a:t> </a:t>
            </a:r>
            <a:r>
              <a:rPr dirty="0"/>
              <a:t>or</a:t>
            </a:r>
            <a:r>
              <a:rPr spc="-30" dirty="0"/>
              <a:t> </a:t>
            </a:r>
            <a:r>
              <a:rPr dirty="0"/>
              <a:t>taking</a:t>
            </a:r>
            <a:r>
              <a:rPr spc="-30" dirty="0"/>
              <a:t> </a:t>
            </a:r>
            <a:r>
              <a:rPr dirty="0"/>
              <a:t>some</a:t>
            </a:r>
            <a:r>
              <a:rPr spc="-30" dirty="0"/>
              <a:t> </a:t>
            </a:r>
            <a:r>
              <a:rPr dirty="0"/>
              <a:t>action</a:t>
            </a:r>
            <a:r>
              <a:rPr spc="-35" dirty="0"/>
              <a:t> </a:t>
            </a:r>
            <a:r>
              <a:rPr dirty="0"/>
              <a:t>based</a:t>
            </a:r>
            <a:r>
              <a:rPr spc="-30" dirty="0"/>
              <a:t> </a:t>
            </a:r>
            <a:r>
              <a:rPr dirty="0"/>
              <a:t>on</a:t>
            </a:r>
            <a:r>
              <a:rPr spc="-30" dirty="0"/>
              <a:t> </a:t>
            </a:r>
            <a:r>
              <a:rPr dirty="0"/>
              <a:t>what</a:t>
            </a:r>
            <a:r>
              <a:rPr spc="-40" dirty="0"/>
              <a:t> </a:t>
            </a:r>
            <a:r>
              <a:rPr dirty="0"/>
              <a:t>your</a:t>
            </a:r>
            <a:r>
              <a:rPr spc="-35" dirty="0"/>
              <a:t> </a:t>
            </a:r>
            <a:r>
              <a:rPr dirty="0"/>
              <a:t>model</a:t>
            </a:r>
            <a:r>
              <a:rPr spc="-30" dirty="0"/>
              <a:t> </a:t>
            </a:r>
            <a:r>
              <a:rPr dirty="0"/>
              <a:t>tells</a:t>
            </a:r>
            <a:r>
              <a:rPr spc="-35" dirty="0"/>
              <a:t> </a:t>
            </a:r>
            <a:r>
              <a:rPr spc="-25" dirty="0"/>
              <a:t>you</a:t>
            </a:r>
          </a:p>
          <a:p>
            <a:pPr marL="354965" indent="-342265">
              <a:lnSpc>
                <a:spcPct val="100000"/>
              </a:lnSpc>
              <a:spcBef>
                <a:spcPts val="1005"/>
              </a:spcBef>
              <a:buClr>
                <a:srgbClr val="F2120C"/>
              </a:buClr>
              <a:buChar char="•"/>
              <a:tabLst>
                <a:tab pos="354965" algn="l"/>
              </a:tabLst>
            </a:pPr>
            <a:r>
              <a:rPr spc="-10" dirty="0"/>
              <a:t>CRISP-</a:t>
            </a:r>
            <a:r>
              <a:rPr dirty="0"/>
              <a:t>DM</a:t>
            </a:r>
            <a:r>
              <a:rPr spc="-30" dirty="0"/>
              <a:t> </a:t>
            </a:r>
            <a:r>
              <a:rPr dirty="0"/>
              <a:t>is</a:t>
            </a:r>
            <a:r>
              <a:rPr spc="-30" dirty="0"/>
              <a:t> </a:t>
            </a:r>
            <a:r>
              <a:rPr dirty="0"/>
              <a:t>a</a:t>
            </a:r>
            <a:r>
              <a:rPr spc="-25" dirty="0"/>
              <a:t> </a:t>
            </a:r>
            <a:r>
              <a:rPr dirty="0"/>
              <a:t>cyclical</a:t>
            </a:r>
            <a:r>
              <a:rPr spc="-25" dirty="0"/>
              <a:t> </a:t>
            </a:r>
            <a:r>
              <a:rPr dirty="0"/>
              <a:t>process</a:t>
            </a:r>
            <a:r>
              <a:rPr spc="-30" dirty="0"/>
              <a:t> </a:t>
            </a:r>
            <a:r>
              <a:rPr dirty="0"/>
              <a:t>-</a:t>
            </a:r>
            <a:r>
              <a:rPr spc="-25" dirty="0"/>
              <a:t> </a:t>
            </a:r>
            <a:r>
              <a:rPr dirty="0"/>
              <a:t>may</a:t>
            </a:r>
            <a:r>
              <a:rPr spc="-35" dirty="0"/>
              <a:t> </a:t>
            </a:r>
            <a:r>
              <a:rPr dirty="0"/>
              <a:t>need</a:t>
            </a:r>
            <a:r>
              <a:rPr spc="-25" dirty="0"/>
              <a:t> </a:t>
            </a:r>
            <a:r>
              <a:rPr dirty="0"/>
              <a:t>to</a:t>
            </a:r>
            <a:r>
              <a:rPr spc="-25" dirty="0"/>
              <a:t> </a:t>
            </a:r>
            <a:r>
              <a:rPr dirty="0"/>
              <a:t>repeat</a:t>
            </a:r>
            <a:r>
              <a:rPr spc="-35" dirty="0"/>
              <a:t> </a:t>
            </a:r>
            <a:r>
              <a:rPr spc="-10" dirty="0"/>
              <a:t>analysis</a:t>
            </a:r>
          </a:p>
          <a:p>
            <a:pPr marL="1040765" lvl="1" indent="-342900">
              <a:lnSpc>
                <a:spcPct val="100000"/>
              </a:lnSpc>
              <a:spcBef>
                <a:spcPts val="525"/>
              </a:spcBef>
              <a:buClr>
                <a:srgbClr val="F2120C"/>
              </a:buClr>
              <a:buChar char="•"/>
              <a:tabLst>
                <a:tab pos="1040765" algn="l"/>
              </a:tabLst>
            </a:pPr>
            <a:r>
              <a:rPr sz="1400" dirty="0">
                <a:solidFill>
                  <a:srgbClr val="3D3935"/>
                </a:solidFill>
                <a:latin typeface="Arial"/>
                <a:cs typeface="Arial"/>
              </a:rPr>
              <a:t>Reducing</a:t>
            </a:r>
            <a:r>
              <a:rPr sz="1400" spc="-5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D3935"/>
                </a:solidFill>
                <a:latin typeface="Arial"/>
                <a:cs typeface="Arial"/>
              </a:rPr>
              <a:t>attributes</a:t>
            </a:r>
            <a:endParaRPr sz="1400">
              <a:latin typeface="Arial"/>
              <a:cs typeface="Arial"/>
            </a:endParaRPr>
          </a:p>
          <a:p>
            <a:pPr marL="1040765" lvl="1" indent="-342900">
              <a:lnSpc>
                <a:spcPct val="100000"/>
              </a:lnSpc>
              <a:spcBef>
                <a:spcPts val="530"/>
              </a:spcBef>
              <a:buClr>
                <a:srgbClr val="F2120C"/>
              </a:buClr>
              <a:buChar char="•"/>
              <a:tabLst>
                <a:tab pos="1040765" algn="l"/>
              </a:tabLst>
            </a:pPr>
            <a:r>
              <a:rPr sz="1400" dirty="0">
                <a:solidFill>
                  <a:srgbClr val="3D3935"/>
                </a:solidFill>
                <a:latin typeface="Arial"/>
                <a:cs typeface="Arial"/>
              </a:rPr>
              <a:t>Adding</a:t>
            </a:r>
            <a:r>
              <a:rPr sz="1400" spc="-4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D3935"/>
                </a:solidFill>
                <a:latin typeface="Arial"/>
                <a:cs typeface="Arial"/>
              </a:rPr>
              <a:t>greater</a:t>
            </a:r>
            <a:r>
              <a:rPr sz="14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D3935"/>
                </a:solidFill>
                <a:latin typeface="Arial"/>
                <a:cs typeface="Arial"/>
              </a:rPr>
              <a:t>granularity</a:t>
            </a:r>
            <a:endParaRPr sz="1400">
              <a:latin typeface="Arial"/>
              <a:cs typeface="Arial"/>
            </a:endParaRPr>
          </a:p>
          <a:p>
            <a:pPr marL="1040765" lvl="1" indent="-342900">
              <a:lnSpc>
                <a:spcPct val="100000"/>
              </a:lnSpc>
              <a:spcBef>
                <a:spcPts val="405"/>
              </a:spcBef>
              <a:buClr>
                <a:srgbClr val="F2120C"/>
              </a:buClr>
              <a:buChar char="•"/>
              <a:tabLst>
                <a:tab pos="1040765" algn="l"/>
              </a:tabLst>
            </a:pPr>
            <a:r>
              <a:rPr sz="1400" dirty="0">
                <a:solidFill>
                  <a:srgbClr val="3D3935"/>
                </a:solidFill>
                <a:latin typeface="Arial"/>
                <a:cs typeface="Arial"/>
              </a:rPr>
              <a:t>Adding</a:t>
            </a:r>
            <a:r>
              <a:rPr sz="1400" spc="-4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D3935"/>
                </a:solidFill>
                <a:latin typeface="Arial"/>
                <a:cs typeface="Arial"/>
              </a:rPr>
              <a:t>additional</a:t>
            </a:r>
            <a:r>
              <a:rPr sz="1400" spc="-3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D3935"/>
                </a:solidFill>
                <a:latin typeface="Arial"/>
                <a:cs typeface="Arial"/>
              </a:rPr>
              <a:t>attributes</a:t>
            </a:r>
            <a:endParaRPr sz="1400">
              <a:latin typeface="Arial"/>
              <a:cs typeface="Arial"/>
            </a:endParaRPr>
          </a:p>
          <a:p>
            <a:pPr marL="354965" marR="88900" indent="-342900">
              <a:lnSpc>
                <a:spcPct val="101099"/>
              </a:lnSpc>
              <a:spcBef>
                <a:spcPts val="990"/>
              </a:spcBef>
              <a:buClr>
                <a:srgbClr val="F2120C"/>
              </a:buClr>
              <a:buChar char="•"/>
              <a:tabLst>
                <a:tab pos="354965" algn="l"/>
              </a:tabLst>
            </a:pPr>
            <a:r>
              <a:rPr dirty="0"/>
              <a:t>May</a:t>
            </a:r>
            <a:r>
              <a:rPr spc="-40" dirty="0"/>
              <a:t> </a:t>
            </a:r>
            <a:r>
              <a:rPr dirty="0"/>
              <a:t>also</a:t>
            </a:r>
            <a:r>
              <a:rPr spc="-30" dirty="0"/>
              <a:t> </a:t>
            </a:r>
            <a:r>
              <a:rPr dirty="0"/>
              <a:t>investigate</a:t>
            </a:r>
            <a:r>
              <a:rPr spc="-30" dirty="0"/>
              <a:t> </a:t>
            </a:r>
            <a:r>
              <a:rPr dirty="0"/>
              <a:t>the</a:t>
            </a:r>
            <a:r>
              <a:rPr spc="-35" dirty="0"/>
              <a:t> </a:t>
            </a:r>
            <a:r>
              <a:rPr dirty="0"/>
              <a:t>role</a:t>
            </a:r>
            <a:r>
              <a:rPr spc="-30" dirty="0"/>
              <a:t> </a:t>
            </a:r>
            <a:r>
              <a:rPr dirty="0"/>
              <a:t>of</a:t>
            </a:r>
            <a:r>
              <a:rPr spc="-40" dirty="0"/>
              <a:t> </a:t>
            </a:r>
            <a:r>
              <a:rPr dirty="0"/>
              <a:t>attributes</a:t>
            </a:r>
            <a:r>
              <a:rPr spc="-40" dirty="0"/>
              <a:t> </a:t>
            </a:r>
            <a:r>
              <a:rPr dirty="0"/>
              <a:t>for</a:t>
            </a:r>
            <a:r>
              <a:rPr spc="-30" dirty="0"/>
              <a:t> </a:t>
            </a:r>
            <a:r>
              <a:rPr dirty="0"/>
              <a:t>greater</a:t>
            </a:r>
            <a:r>
              <a:rPr spc="-30" dirty="0"/>
              <a:t> </a:t>
            </a:r>
            <a:r>
              <a:rPr dirty="0"/>
              <a:t>insight</a:t>
            </a:r>
            <a:r>
              <a:rPr spc="-45" dirty="0"/>
              <a:t> </a:t>
            </a:r>
            <a:r>
              <a:rPr dirty="0"/>
              <a:t>into</a:t>
            </a:r>
            <a:r>
              <a:rPr spc="-30" dirty="0"/>
              <a:t> </a:t>
            </a:r>
            <a:r>
              <a:rPr spc="-25" dirty="0"/>
              <a:t>the </a:t>
            </a:r>
            <a:r>
              <a:rPr spc="-10" dirty="0"/>
              <a:t>results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6857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2" y="4740125"/>
              <a:ext cx="187960" cy="1169035"/>
            </a:xfrm>
            <a:custGeom>
              <a:avLst/>
              <a:gdLst/>
              <a:ahLst/>
              <a:cxnLst/>
              <a:rect l="l" t="t" r="r" b="b"/>
              <a:pathLst>
                <a:path w="187960" h="1169035">
                  <a:moveTo>
                    <a:pt x="187799" y="0"/>
                  </a:moveTo>
                  <a:lnTo>
                    <a:pt x="0" y="0"/>
                  </a:lnTo>
                  <a:lnTo>
                    <a:pt x="0" y="1169029"/>
                  </a:lnTo>
                  <a:lnTo>
                    <a:pt x="187799" y="1169029"/>
                  </a:lnTo>
                  <a:lnTo>
                    <a:pt x="187799" y="0"/>
                  </a:lnTo>
                  <a:close/>
                </a:path>
              </a:pathLst>
            </a:custGeom>
            <a:solidFill>
              <a:srgbClr val="E6703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87842" y="4740125"/>
              <a:ext cx="7126605" cy="1169035"/>
            </a:xfrm>
            <a:custGeom>
              <a:avLst/>
              <a:gdLst/>
              <a:ahLst/>
              <a:cxnLst/>
              <a:rect l="l" t="t" r="r" b="b"/>
              <a:pathLst>
                <a:path w="7126605" h="1169035">
                  <a:moveTo>
                    <a:pt x="7126499" y="0"/>
                  </a:moveTo>
                  <a:lnTo>
                    <a:pt x="0" y="0"/>
                  </a:lnTo>
                  <a:lnTo>
                    <a:pt x="0" y="1169029"/>
                  </a:lnTo>
                  <a:lnTo>
                    <a:pt x="7126499" y="1169029"/>
                  </a:lnTo>
                  <a:lnTo>
                    <a:pt x="7126499" y="0"/>
                  </a:lnTo>
                  <a:close/>
                </a:path>
              </a:pathLst>
            </a:custGeom>
            <a:solidFill>
              <a:srgbClr val="4343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93099" y="5141467"/>
            <a:ext cx="39878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FFFFFF"/>
                </a:solidFill>
              </a:rPr>
              <a:t>Association</a:t>
            </a:r>
            <a:r>
              <a:rPr sz="3600" spc="-90" dirty="0">
                <a:solidFill>
                  <a:srgbClr val="FFFFFF"/>
                </a:solidFill>
              </a:rPr>
              <a:t> </a:t>
            </a:r>
            <a:r>
              <a:rPr sz="3600" spc="-10" dirty="0">
                <a:solidFill>
                  <a:srgbClr val="FFFFFF"/>
                </a:solidFill>
              </a:rPr>
              <a:t>Rules</a:t>
            </a:r>
            <a:endParaRPr sz="360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35204" rIns="0" bIns="0" rtlCol="0">
            <a:spAutoFit/>
          </a:bodyPr>
          <a:lstStyle/>
          <a:p>
            <a:pPr marL="235585">
              <a:lnSpc>
                <a:spcPct val="100000"/>
              </a:lnSpc>
              <a:spcBef>
                <a:spcPts val="100"/>
              </a:spcBef>
            </a:pPr>
            <a:r>
              <a:rPr dirty="0"/>
              <a:t>Association</a:t>
            </a:r>
            <a:r>
              <a:rPr spc="-135" dirty="0"/>
              <a:t> </a:t>
            </a:r>
            <a:r>
              <a:rPr spc="-20" dirty="0"/>
              <a:t>Rules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9610" y="95504"/>
            <a:ext cx="157416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dirty="0">
                <a:solidFill>
                  <a:srgbClr val="3D3935"/>
                </a:solidFill>
                <a:latin typeface="Arial"/>
                <a:cs typeface="Arial"/>
              </a:rPr>
              <a:t>Chapter</a:t>
            </a:r>
            <a:r>
              <a:rPr sz="1500" b="1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3D3935"/>
                </a:solidFill>
                <a:latin typeface="Arial"/>
                <a:cs typeface="Arial"/>
              </a:rPr>
              <a:t>5</a:t>
            </a:r>
            <a:r>
              <a:rPr sz="1500" b="1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500" b="1" spc="-10" dirty="0">
                <a:solidFill>
                  <a:srgbClr val="3D3935"/>
                </a:solidFill>
                <a:latin typeface="Arial"/>
                <a:cs typeface="Arial"/>
              </a:rPr>
              <a:t>(73-</a:t>
            </a:r>
            <a:r>
              <a:rPr sz="1500" b="1" spc="-25" dirty="0">
                <a:solidFill>
                  <a:srgbClr val="3D3935"/>
                </a:solidFill>
                <a:latin typeface="Arial"/>
                <a:cs typeface="Arial"/>
              </a:rPr>
              <a:t>87)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92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CC8EC5-1CAD-7018-F66D-1576C47E9782}"/>
              </a:ext>
            </a:extLst>
          </p:cNvPr>
          <p:cNvSpPr txBox="1"/>
          <p:nvPr/>
        </p:nvSpPr>
        <p:spPr>
          <a:xfrm>
            <a:off x="152399" y="1448816"/>
            <a:ext cx="8458177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are Association Rules?</a:t>
            </a:r>
          </a:p>
          <a:p>
            <a:pPr marL="708025" indent="-4429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Association rules are a </a:t>
            </a:r>
            <a:r>
              <a:rPr lang="en-US" sz="2800" b="1" dirty="0">
                <a:latin typeface="+mj-lt"/>
              </a:rPr>
              <a:t>data mining technique</a:t>
            </a:r>
            <a:r>
              <a:rPr lang="en-US" sz="2800" dirty="0">
                <a:latin typeface="+mj-lt"/>
              </a:rPr>
              <a:t> used to find relationships between different items in a dataset.</a:t>
            </a:r>
          </a:p>
          <a:p>
            <a:pPr marL="708025" indent="-4429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 goal is to discover </a:t>
            </a:r>
            <a:r>
              <a:rPr lang="en-US" sz="2800" b="1" dirty="0">
                <a:latin typeface="+mj-lt"/>
              </a:rPr>
              <a:t>frequent patterns</a:t>
            </a:r>
            <a:r>
              <a:rPr lang="en-US" sz="2800" dirty="0">
                <a:latin typeface="+mj-lt"/>
              </a:rPr>
              <a:t> that help understand which items often appear together.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E98F8-23AB-61A8-2583-0EE1EE51C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9C4AB122-13CF-056D-5BA5-BA07496224C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93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721CBDB-1EDB-F75A-3D72-E2F6C99CF0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114446"/>
              </p:ext>
            </p:extLst>
          </p:nvPr>
        </p:nvGraphicFramePr>
        <p:xfrm>
          <a:off x="0" y="872724"/>
          <a:ext cx="9144000" cy="399421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828250467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4221975285"/>
                    </a:ext>
                  </a:extLst>
                </a:gridCol>
              </a:tblGrid>
              <a:tr h="204978">
                <a:tc>
                  <a:txBody>
                    <a:bodyPr/>
                    <a:lstStyle/>
                    <a:p>
                      <a:r>
                        <a:rPr lang="en-US" sz="2800" b="1"/>
                        <a:t>Scenario</a:t>
                      </a:r>
                      <a:endParaRPr lang="en-US" sz="280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Explanation</a:t>
                      </a:r>
                      <a:endParaRPr lang="en-US" sz="280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extLst>
                  <a:ext uri="{0D108BD9-81ED-4DB2-BD59-A6C34878D82A}">
                    <a16:rowId xmlns:a16="http://schemas.microsoft.com/office/drawing/2014/main" val="650125152"/>
                  </a:ext>
                </a:extLst>
              </a:tr>
              <a:tr h="666178">
                <a:tc>
                  <a:txBody>
                    <a:bodyPr/>
                    <a:lstStyle/>
                    <a:p>
                      <a:r>
                        <a:rPr lang="en-US" sz="2800" b="1"/>
                        <a:t>Shopping Basket Analysis</a:t>
                      </a:r>
                      <a:endParaRPr lang="en-US" sz="280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Retailers analyze purchases to see which products are </a:t>
                      </a:r>
                      <a:r>
                        <a:rPr lang="en-US" sz="2800" b="1"/>
                        <a:t>bought together</a:t>
                      </a:r>
                      <a:r>
                        <a:rPr lang="en-US" sz="2800"/>
                        <a:t> (e.g., bread &amp; butter, chips &amp; soft drinks).</a:t>
                      </a:r>
                      <a:endParaRPr lang="en-US" sz="280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extLst>
                  <a:ext uri="{0D108BD9-81ED-4DB2-BD59-A6C34878D82A}">
                    <a16:rowId xmlns:a16="http://schemas.microsoft.com/office/drawing/2014/main" val="3840918980"/>
                  </a:ext>
                </a:extLst>
              </a:tr>
              <a:tr h="512445">
                <a:tc>
                  <a:txBody>
                    <a:bodyPr/>
                    <a:lstStyle/>
                    <a:p>
                      <a:r>
                        <a:rPr lang="en-US" sz="2800" b="1"/>
                        <a:t>Amazon Recommendations</a:t>
                      </a:r>
                      <a:endParaRPr lang="en-US" sz="280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When you buy a smartphone, Amazon suggests </a:t>
                      </a:r>
                      <a:r>
                        <a:rPr lang="en-US" sz="2800" b="1" dirty="0"/>
                        <a:t>screen protectors and chargers</a:t>
                      </a:r>
                      <a:r>
                        <a:rPr lang="en-US" sz="2800" dirty="0"/>
                        <a:t> based on frequent purchases.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extLst>
                  <a:ext uri="{0D108BD9-81ED-4DB2-BD59-A6C34878D82A}">
                    <a16:rowId xmlns:a16="http://schemas.microsoft.com/office/drawing/2014/main" val="2032251537"/>
                  </a:ext>
                </a:extLst>
              </a:tr>
            </a:tbl>
          </a:graphicData>
        </a:graphic>
      </p:graphicFrame>
      <p:sp>
        <p:nvSpPr>
          <p:cNvPr id="10" name="Rectangle 1">
            <a:extLst>
              <a:ext uri="{FF2B5EF4-FFF2-40B4-BE49-F238E27FC236}">
                <a16:creationId xmlns:a16="http://schemas.microsoft.com/office/drawing/2014/main" id="{0E023CA9-EAF2-F6B8-A8E5-D8A51AC03C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871" y="-38472"/>
            <a:ext cx="7487947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Examples of Association Rules in Real Life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0338316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7C9BC-FA72-9BEA-FDF6-2146BF08E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87B1ED9A-8858-D902-74FB-A9B4487182A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94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174817-7DD9-EC74-9178-B8A739425B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637195"/>
              </p:ext>
            </p:extLst>
          </p:nvPr>
        </p:nvGraphicFramePr>
        <p:xfrm>
          <a:off x="0" y="872724"/>
          <a:ext cx="9144000" cy="399421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828250467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4221975285"/>
                    </a:ext>
                  </a:extLst>
                </a:gridCol>
              </a:tblGrid>
              <a:tr h="204978">
                <a:tc>
                  <a:txBody>
                    <a:bodyPr/>
                    <a:lstStyle/>
                    <a:p>
                      <a:r>
                        <a:rPr lang="en-US" sz="2800" b="1"/>
                        <a:t>Scenario</a:t>
                      </a:r>
                      <a:endParaRPr lang="en-US" sz="280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Explanation</a:t>
                      </a:r>
                      <a:endParaRPr lang="en-US" sz="280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extLst>
                  <a:ext uri="{0D108BD9-81ED-4DB2-BD59-A6C34878D82A}">
                    <a16:rowId xmlns:a16="http://schemas.microsoft.com/office/drawing/2014/main" val="650125152"/>
                  </a:ext>
                </a:extLst>
              </a:tr>
              <a:tr h="666178">
                <a:tc>
                  <a:txBody>
                    <a:bodyPr/>
                    <a:lstStyle/>
                    <a:p>
                      <a:r>
                        <a:rPr lang="en-US" sz="2800" b="1" dirty="0"/>
                        <a:t>Supermarkets (Australia-Specific)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Woolworths and Coles use association rules to offer </a:t>
                      </a:r>
                      <a:r>
                        <a:rPr lang="en-US" sz="2800" b="1" dirty="0"/>
                        <a:t>discounts on related items</a:t>
                      </a:r>
                      <a:r>
                        <a:rPr lang="en-US" sz="2800" dirty="0"/>
                        <a:t> (e.g., pasta &amp; pasta sauce).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extLst>
                  <a:ext uri="{0D108BD9-81ED-4DB2-BD59-A6C34878D82A}">
                    <a16:rowId xmlns:a16="http://schemas.microsoft.com/office/drawing/2014/main" val="3840918980"/>
                  </a:ext>
                </a:extLst>
              </a:tr>
              <a:tr h="512445">
                <a:tc>
                  <a:txBody>
                    <a:bodyPr/>
                    <a:lstStyle/>
                    <a:p>
                      <a:r>
                        <a:rPr lang="en-US" sz="2800" b="1" dirty="0"/>
                        <a:t>Netflix &amp; Spotify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These platforms recommend movies/songs based on </a:t>
                      </a:r>
                      <a:r>
                        <a:rPr lang="en-US" sz="2800" b="1" dirty="0"/>
                        <a:t>what users with similar preferences</a:t>
                      </a:r>
                      <a:r>
                        <a:rPr lang="en-US" sz="2800" dirty="0"/>
                        <a:t> watched or listened to.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L="51244" marR="51244" marT="25622" marB="25622" anchor="ctr"/>
                </a:tc>
                <a:extLst>
                  <a:ext uri="{0D108BD9-81ED-4DB2-BD59-A6C34878D82A}">
                    <a16:rowId xmlns:a16="http://schemas.microsoft.com/office/drawing/2014/main" val="2032251537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92F73E45-0703-A78C-5B97-8417CB2846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871" y="-38472"/>
            <a:ext cx="7487947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Examples of Association Rules in Real Life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7856704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ADC0B-835A-15C6-A504-9B59C5A4C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F44E971A-C57E-DD14-B0BC-687BDB8CE09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95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A6CC873-A46F-EF4E-1416-321C365CE3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871" y="-38472"/>
            <a:ext cx="6234399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Key Measures in Association Rules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D613B77-2E89-F412-FBBA-652E434E81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9356615"/>
              </p:ext>
            </p:extLst>
          </p:nvPr>
        </p:nvGraphicFramePr>
        <p:xfrm>
          <a:off x="0" y="582480"/>
          <a:ext cx="9119418" cy="627552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039806">
                  <a:extLst>
                    <a:ext uri="{9D8B030D-6E8A-4147-A177-3AD203B41FA5}">
                      <a16:colId xmlns:a16="http://schemas.microsoft.com/office/drawing/2014/main" val="622293063"/>
                    </a:ext>
                  </a:extLst>
                </a:gridCol>
                <a:gridCol w="3039806">
                  <a:extLst>
                    <a:ext uri="{9D8B030D-6E8A-4147-A177-3AD203B41FA5}">
                      <a16:colId xmlns:a16="http://schemas.microsoft.com/office/drawing/2014/main" val="914633744"/>
                    </a:ext>
                  </a:extLst>
                </a:gridCol>
                <a:gridCol w="3039806">
                  <a:extLst>
                    <a:ext uri="{9D8B030D-6E8A-4147-A177-3AD203B41FA5}">
                      <a16:colId xmlns:a16="http://schemas.microsoft.com/office/drawing/2014/main" val="3714743155"/>
                    </a:ext>
                  </a:extLst>
                </a:gridCol>
              </a:tblGrid>
              <a:tr h="301438">
                <a:tc>
                  <a:txBody>
                    <a:bodyPr/>
                    <a:lstStyle/>
                    <a:p>
                      <a:r>
                        <a:rPr lang="en-US" sz="2800" b="1"/>
                        <a:t>Measure</a:t>
                      </a:r>
                      <a:endParaRPr lang="en-US" sz="280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Definition</a:t>
                      </a:r>
                      <a:endParaRPr lang="en-US" sz="280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Example</a:t>
                      </a:r>
                      <a:endParaRPr lang="en-US" sz="280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5319692"/>
                  </a:ext>
                </a:extLst>
              </a:tr>
              <a:tr h="527517">
                <a:tc>
                  <a:txBody>
                    <a:bodyPr/>
                    <a:lstStyle/>
                    <a:p>
                      <a:r>
                        <a:rPr lang="en-US" sz="2800" b="1"/>
                        <a:t>Support</a:t>
                      </a:r>
                      <a:endParaRPr lang="en-US" sz="280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How often a set of items appears in the dataset.</a:t>
                      </a:r>
                      <a:endParaRPr lang="en-US" sz="280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20% of customers buy milk and bread together.</a:t>
                      </a:r>
                      <a:endParaRPr lang="en-US" sz="280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411920"/>
                  </a:ext>
                </a:extLst>
              </a:tr>
              <a:tr h="753595">
                <a:tc>
                  <a:txBody>
                    <a:bodyPr/>
                    <a:lstStyle/>
                    <a:p>
                      <a:r>
                        <a:rPr lang="en-US" sz="2800" b="1"/>
                        <a:t>Confidence</a:t>
                      </a:r>
                      <a:endParaRPr lang="en-US" sz="280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Given that one item is bought, how often the second item is bought.</a:t>
                      </a:r>
                      <a:endParaRPr lang="en-US" sz="280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70% of customers who buy a smartphone also buy a case.</a:t>
                      </a:r>
                      <a:endParaRPr lang="en-US" sz="280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2065423"/>
                  </a:ext>
                </a:extLst>
              </a:tr>
              <a:tr h="571554">
                <a:tc>
                  <a:txBody>
                    <a:bodyPr/>
                    <a:lstStyle/>
                    <a:p>
                      <a:r>
                        <a:rPr lang="en-US" sz="2800" b="1" dirty="0"/>
                        <a:t>Lift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How much more likely two items are bought together compared to chance.</a:t>
                      </a:r>
                      <a:endParaRPr lang="en-US" sz="280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Lift = 2 means customers are </a:t>
                      </a:r>
                      <a:r>
                        <a:rPr lang="en-US" sz="2800" b="1" dirty="0"/>
                        <a:t>twice as likely</a:t>
                      </a:r>
                      <a:r>
                        <a:rPr lang="en-US" sz="2800" dirty="0"/>
                        <a:t> to buy both items together than randomly.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L="75360" marR="75360" marT="37680" marB="3768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4588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157490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DDD92-3950-5890-8019-A9BB67314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206C5D47-6CBF-9B3E-A255-9956225FAFD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96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FE9D111-762C-6A3A-7D0B-56AD0F58E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871" y="-38472"/>
            <a:ext cx="3852337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300" b="1" dirty="0">
                <a:latin typeface="+mj-lt"/>
              </a:rPr>
              <a:t>Why Does It Matter?</a:t>
            </a:r>
            <a:endParaRPr kumimoji="0" lang="en-US" altLang="en-US" sz="33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4EEAB9D-6E3C-5F4C-D296-7E3E43BBED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90" y="914400"/>
            <a:ext cx="9131710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Helps businesses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increase sales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by understanding customer behavior.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Improves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product recommendations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(Amazon, Netflix, Spotify).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Supports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marketing strategies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(e.g., bundle deals, personalized offers). </a:t>
            </a:r>
          </a:p>
        </p:txBody>
      </p:sp>
    </p:spTree>
    <p:extLst>
      <p:ext uri="{BB962C8B-B14F-4D97-AF65-F5344CB8AC3E}">
        <p14:creationId xmlns:p14="http://schemas.microsoft.com/office/powerpoint/2010/main" val="297294181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AA0710-77EB-9ADD-8F01-BF64A40B2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45C42AA7-F17B-D6A4-FCD3-A744774FBD9F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97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2C0822A-4D45-78D2-47B2-238B55F479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871" y="-116034"/>
            <a:ext cx="7123471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Understanding Frequency Patterns in Data Mining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ACDD0A-87F4-76DB-1D5E-5D9795BE8140}"/>
              </a:ext>
            </a:extLst>
          </p:cNvPr>
          <p:cNvSpPr txBox="1"/>
          <p:nvPr/>
        </p:nvSpPr>
        <p:spPr>
          <a:xfrm>
            <a:off x="0" y="1219200"/>
            <a:ext cx="9144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is a Frequency Pattern?</a:t>
            </a:r>
          </a:p>
          <a:p>
            <a:pPr marL="69373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 pattern that appears </a:t>
            </a:r>
            <a:r>
              <a:rPr lang="en-US" sz="2800" b="1" dirty="0">
                <a:latin typeface="+mj-lt"/>
              </a:rPr>
              <a:t>frequently</a:t>
            </a:r>
            <a:r>
              <a:rPr lang="en-US" sz="2800" dirty="0">
                <a:latin typeface="+mj-lt"/>
              </a:rPr>
              <a:t> in a dataset.</a:t>
            </a:r>
          </a:p>
          <a:p>
            <a:pPr marL="69373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Used in </a:t>
            </a:r>
            <a:r>
              <a:rPr lang="en-US" sz="2800" b="1" dirty="0">
                <a:latin typeface="+mj-lt"/>
              </a:rPr>
              <a:t>association rule mining</a:t>
            </a:r>
            <a:r>
              <a:rPr lang="en-US" sz="2800" dirty="0">
                <a:latin typeface="+mj-lt"/>
              </a:rPr>
              <a:t> to find relationships between data points.</a:t>
            </a:r>
          </a:p>
          <a:p>
            <a:pPr marL="69373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Example: </a:t>
            </a:r>
            <a:r>
              <a:rPr lang="en-US" sz="2800" b="1" dirty="0">
                <a:latin typeface="+mj-lt"/>
              </a:rPr>
              <a:t>Shopping Basket Analysis</a:t>
            </a:r>
            <a:r>
              <a:rPr lang="en-US" sz="2800" dirty="0">
                <a:latin typeface="+mj-lt"/>
              </a:rPr>
              <a:t> – if many customers buy </a:t>
            </a:r>
            <a:r>
              <a:rPr lang="en-US" sz="2800" i="1" dirty="0">
                <a:latin typeface="+mj-lt"/>
              </a:rPr>
              <a:t>bread</a:t>
            </a:r>
            <a:r>
              <a:rPr lang="en-US" sz="2800" dirty="0">
                <a:latin typeface="+mj-lt"/>
              </a:rPr>
              <a:t> and </a:t>
            </a:r>
            <a:r>
              <a:rPr lang="en-US" sz="2800" i="1" dirty="0">
                <a:latin typeface="+mj-lt"/>
              </a:rPr>
              <a:t>butter</a:t>
            </a:r>
            <a:r>
              <a:rPr lang="en-US" sz="2800" dirty="0">
                <a:latin typeface="+mj-lt"/>
              </a:rPr>
              <a:t> together, it forms a frequent pattern.</a:t>
            </a:r>
          </a:p>
        </p:txBody>
      </p:sp>
    </p:spTree>
    <p:extLst>
      <p:ext uri="{BB962C8B-B14F-4D97-AF65-F5344CB8AC3E}">
        <p14:creationId xmlns:p14="http://schemas.microsoft.com/office/powerpoint/2010/main" val="2231920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767950-7F15-9BCE-3869-CA8DBC2ED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16C042FB-1AD9-47CE-9034-59EA983F457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98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66894DC-93B4-C846-881A-56EA6C0E03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871" y="-116034"/>
            <a:ext cx="7123471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Understanding Frequency Patterns in Data Mining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6C66B54-C51E-6C92-C916-FF6A499104DB}"/>
              </a:ext>
            </a:extLst>
          </p:cNvPr>
          <p:cNvGraphicFramePr>
            <a:graphicFrameLocks noGrp="1"/>
          </p:cNvGraphicFramePr>
          <p:nvPr/>
        </p:nvGraphicFramePr>
        <p:xfrm>
          <a:off x="7374" y="2133600"/>
          <a:ext cx="9136628" cy="3129384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2284157">
                  <a:extLst>
                    <a:ext uri="{9D8B030D-6E8A-4147-A177-3AD203B41FA5}">
                      <a16:colId xmlns:a16="http://schemas.microsoft.com/office/drawing/2014/main" val="3046826733"/>
                    </a:ext>
                  </a:extLst>
                </a:gridCol>
                <a:gridCol w="2284157">
                  <a:extLst>
                    <a:ext uri="{9D8B030D-6E8A-4147-A177-3AD203B41FA5}">
                      <a16:colId xmlns:a16="http://schemas.microsoft.com/office/drawing/2014/main" val="79489503"/>
                    </a:ext>
                  </a:extLst>
                </a:gridCol>
                <a:gridCol w="2284157">
                  <a:extLst>
                    <a:ext uri="{9D8B030D-6E8A-4147-A177-3AD203B41FA5}">
                      <a16:colId xmlns:a16="http://schemas.microsoft.com/office/drawing/2014/main" val="398211345"/>
                    </a:ext>
                  </a:extLst>
                </a:gridCol>
                <a:gridCol w="2284157">
                  <a:extLst>
                    <a:ext uri="{9D8B030D-6E8A-4147-A177-3AD203B41FA5}">
                      <a16:colId xmlns:a16="http://schemas.microsoft.com/office/drawing/2014/main" val="2720208441"/>
                    </a:ext>
                  </a:extLst>
                </a:gridCol>
              </a:tblGrid>
              <a:tr h="230188">
                <a:tc>
                  <a:txBody>
                    <a:bodyPr/>
                    <a:lstStyle/>
                    <a:p>
                      <a:r>
                        <a:rPr lang="en-US" sz="2800"/>
                        <a:t>Metric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Definition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Formula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Example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94109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Support</a:t>
                      </a:r>
                      <a:endParaRPr lang="en-US" sz="2800"/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How often a rule appears in the dataset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(Occurrences of A &amp; B) / (Total transactions)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If 3 out of 10 people buy both </a:t>
                      </a:r>
                      <a:r>
                        <a:rPr lang="en-US" sz="2800" b="1" dirty="0"/>
                        <a:t>cookies &amp; milk</a:t>
                      </a:r>
                      <a:r>
                        <a:rPr lang="en-US" sz="2800" dirty="0"/>
                        <a:t>, support = </a:t>
                      </a:r>
                      <a:r>
                        <a:rPr lang="en-US" sz="2800" b="1" dirty="0"/>
                        <a:t>3/10 = 30%</a:t>
                      </a:r>
                      <a:endParaRPr lang="en-US" sz="2800" dirty="0"/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6159568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F9BEFDEC-E359-1583-0D98-BB58784772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74" y="1186077"/>
            <a:ext cx="608692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Confidence Percent vs. Support Percent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4035254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6DA533-56AD-76D3-BC87-5AC04857D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4FE6FA11-D6ED-DE70-BD9E-094AC01F91EA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99</a:t>
            </a:fld>
            <a:r>
              <a:rPr spc="235" dirty="0"/>
              <a:t> </a:t>
            </a:r>
            <a:r>
              <a:rPr dirty="0"/>
              <a:t>|</a:t>
            </a:r>
            <a:r>
              <a:rPr spc="400" dirty="0"/>
              <a:t> </a:t>
            </a:r>
            <a:r>
              <a:rPr dirty="0"/>
              <a:t>Faculty</a:t>
            </a:r>
            <a:r>
              <a:rPr spc="-1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Business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Law</a:t>
            </a:r>
            <a:r>
              <a:rPr spc="-15" dirty="0"/>
              <a:t> </a:t>
            </a:r>
            <a:r>
              <a:rPr dirty="0"/>
              <a:t>|</a:t>
            </a:r>
            <a:r>
              <a:rPr spc="-15" dirty="0"/>
              <a:t> </a:t>
            </a:r>
            <a:r>
              <a:rPr dirty="0"/>
              <a:t>Peter</a:t>
            </a:r>
            <a:r>
              <a:rPr spc="-10" dirty="0"/>
              <a:t> </a:t>
            </a:r>
            <a:r>
              <a:rPr dirty="0"/>
              <a:t>Faber</a:t>
            </a:r>
            <a:r>
              <a:rPr spc="-15" dirty="0"/>
              <a:t> </a:t>
            </a:r>
            <a:r>
              <a:rPr dirty="0"/>
              <a:t>Business</a:t>
            </a:r>
            <a:r>
              <a:rPr spc="-15" dirty="0"/>
              <a:t> </a:t>
            </a:r>
            <a:r>
              <a:rPr spc="-10" dirty="0"/>
              <a:t>School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234509E-BB5A-629D-9368-5DF864484C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871" y="-116034"/>
            <a:ext cx="7123471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Understanding Frequency Patterns in Data Mining</a:t>
            </a:r>
            <a:endParaRPr kumimoji="0" lang="en-US" altLang="en-US" sz="3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74ED5BD-6EB2-F7B3-AE43-0E4BD3F3A5C0}"/>
              </a:ext>
            </a:extLst>
          </p:cNvPr>
          <p:cNvGraphicFramePr>
            <a:graphicFrameLocks noGrp="1"/>
          </p:cNvGraphicFramePr>
          <p:nvPr/>
        </p:nvGraphicFramePr>
        <p:xfrm>
          <a:off x="7374" y="2133600"/>
          <a:ext cx="9136628" cy="3129384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2284157">
                  <a:extLst>
                    <a:ext uri="{9D8B030D-6E8A-4147-A177-3AD203B41FA5}">
                      <a16:colId xmlns:a16="http://schemas.microsoft.com/office/drawing/2014/main" val="3046826733"/>
                    </a:ext>
                  </a:extLst>
                </a:gridCol>
                <a:gridCol w="2284157">
                  <a:extLst>
                    <a:ext uri="{9D8B030D-6E8A-4147-A177-3AD203B41FA5}">
                      <a16:colId xmlns:a16="http://schemas.microsoft.com/office/drawing/2014/main" val="79489503"/>
                    </a:ext>
                  </a:extLst>
                </a:gridCol>
                <a:gridCol w="2284157">
                  <a:extLst>
                    <a:ext uri="{9D8B030D-6E8A-4147-A177-3AD203B41FA5}">
                      <a16:colId xmlns:a16="http://schemas.microsoft.com/office/drawing/2014/main" val="398211345"/>
                    </a:ext>
                  </a:extLst>
                </a:gridCol>
                <a:gridCol w="2284157">
                  <a:extLst>
                    <a:ext uri="{9D8B030D-6E8A-4147-A177-3AD203B41FA5}">
                      <a16:colId xmlns:a16="http://schemas.microsoft.com/office/drawing/2014/main" val="2720208441"/>
                    </a:ext>
                  </a:extLst>
                </a:gridCol>
              </a:tblGrid>
              <a:tr h="230188">
                <a:tc>
                  <a:txBody>
                    <a:bodyPr/>
                    <a:lstStyle/>
                    <a:p>
                      <a:r>
                        <a:rPr lang="en-US" sz="2800"/>
                        <a:t>Metric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Definition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Formula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Example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94109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Confidence</a:t>
                      </a:r>
                      <a:endParaRPr lang="en-US" sz="2800" dirty="0"/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How likely B is to be bought when A is bought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(Occurrences of A &amp; B) / (Occurrences of A)</a:t>
                      </a:r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If </a:t>
                      </a:r>
                      <a:r>
                        <a:rPr lang="en-US" sz="2800" b="1" dirty="0"/>
                        <a:t>4 people buy cookies</a:t>
                      </a:r>
                      <a:r>
                        <a:rPr lang="en-US" sz="2800" dirty="0"/>
                        <a:t> and </a:t>
                      </a:r>
                      <a:r>
                        <a:rPr lang="en-US" sz="2800" b="1" dirty="0"/>
                        <a:t>3 of them also buy milk</a:t>
                      </a:r>
                      <a:r>
                        <a:rPr lang="en-US" sz="2800" dirty="0"/>
                        <a:t>, confidence = </a:t>
                      </a:r>
                      <a:r>
                        <a:rPr lang="en-US" sz="2800" b="1" dirty="0"/>
                        <a:t>3/4 = 75%</a:t>
                      </a:r>
                      <a:endParaRPr lang="en-US" sz="2800" dirty="0"/>
                    </a:p>
                  </a:txBody>
                  <a:tcPr marL="71173" marR="71173" marT="35586" marB="35586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6159568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AC203FC9-A94B-8CD0-08E8-43CD6B6B6C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74" y="1186077"/>
            <a:ext cx="608692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Confidence Percent vs. Support Percent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37479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385</TotalTime>
  <Words>7071</Words>
  <Application>Microsoft Office PowerPoint</Application>
  <PresentationFormat>On-screen Show (4:3)</PresentationFormat>
  <Paragraphs>833</Paragraphs>
  <Slides>134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134</vt:i4>
      </vt:variant>
    </vt:vector>
  </HeadingPairs>
  <TitlesOfParts>
    <vt:vector size="139" baseType="lpstr">
      <vt:lpstr>Arial</vt:lpstr>
      <vt:lpstr>Calibri</vt:lpstr>
      <vt:lpstr>Wingdings</vt:lpstr>
      <vt:lpstr>Office Theme</vt:lpstr>
      <vt:lpstr>1_Office Theme</vt:lpstr>
      <vt:lpstr>Applied Data Mining</vt:lpstr>
      <vt:lpstr>What are we doing this week?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Hands-on Activity – Chapter 4 Dataset</vt:lpstr>
      <vt:lpstr>Data Understanding</vt:lpstr>
      <vt:lpstr>Reading a CSV File</vt:lpstr>
      <vt:lpstr>Read a Live CSV File</vt:lpstr>
      <vt:lpstr>Run to examine the Dataset</vt:lpstr>
      <vt:lpstr>Data/Statistics</vt:lpstr>
      <vt:lpstr>Add Operator: Correlation Matrix</vt:lpstr>
      <vt:lpstr>Results of Correlation Matrix</vt:lpstr>
      <vt:lpstr>Analysis on Correlation Coefficients</vt:lpstr>
      <vt:lpstr>Positive Correlation Coefficients</vt:lpstr>
      <vt:lpstr>Negative Correlation Coefficients</vt:lpstr>
      <vt:lpstr>Correlation Strengths between -1 and 1</vt:lpstr>
      <vt:lpstr>Some important points</vt:lpstr>
      <vt:lpstr>Example</vt:lpstr>
      <vt:lpstr>Change the Model to use mutual information matrix</vt:lpstr>
      <vt:lpstr>PowerPoint Presentation</vt:lpstr>
      <vt:lpstr>Deployment</vt:lpstr>
      <vt:lpstr>Association Rules</vt:lpstr>
      <vt:lpstr>Association Rules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Farshid Keivanian</cp:lastModifiedBy>
  <cp:revision>137</cp:revision>
  <dcterms:created xsi:type="dcterms:W3CDTF">2025-03-16T00:39:37Z</dcterms:created>
  <dcterms:modified xsi:type="dcterms:W3CDTF">2025-03-16T07:05:03Z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2024-03-12T00:00:00Z</vt:filetime>
  </property>
  <property fmtid="{D5CDD505-2E9C-101B-9397-08002B2CF9AE}" pid="3" name="LastSaved">
    <vt:filetime>2025-03-16T00:00:00Z</vt:filetime>
  </property>
  <property fmtid="{D5CDD505-2E9C-101B-9397-08002B2CF9AE}" pid="4" name="Producer">
    <vt:lpwstr>macOS Version 14.3.1 (Build 23D60) Quartz PDFContext</vt:lpwstr>
  </property>
</Properties>
</file>